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624-1368-4543-90E9-0592810922F1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1A7D-047B-403D-AD2C-4076FE73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6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624-1368-4543-90E9-0592810922F1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1A7D-047B-403D-AD2C-4076FE73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624-1368-4543-90E9-0592810922F1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1A7D-047B-403D-AD2C-4076FE73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0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624-1368-4543-90E9-0592810922F1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1A7D-047B-403D-AD2C-4076FE73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28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624-1368-4543-90E9-0592810922F1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1A7D-047B-403D-AD2C-4076FE73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624-1368-4543-90E9-0592810922F1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1A7D-047B-403D-AD2C-4076FE73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192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624-1368-4543-90E9-0592810922F1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1A7D-047B-403D-AD2C-4076FE73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48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624-1368-4543-90E9-0592810922F1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1A7D-047B-403D-AD2C-4076FE73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1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624-1368-4543-90E9-0592810922F1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1A7D-047B-403D-AD2C-4076FE73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0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624-1368-4543-90E9-0592810922F1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1A7D-047B-403D-AD2C-4076FE73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20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624-1368-4543-90E9-0592810922F1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1A7D-047B-403D-AD2C-4076FE73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44624-1368-4543-90E9-0592810922F1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61A7D-047B-403D-AD2C-4076FE73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9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" y="76200"/>
            <a:ext cx="8915400" cy="65532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English language </a:t>
            </a:r>
            <a:r>
              <a:rPr lang="en-US" sz="6000" b="1" dirty="0">
                <a:solidFill>
                  <a:schemeClr val="tx1"/>
                </a:solidFill>
              </a:rPr>
              <a:t>for secondery departments </a:t>
            </a:r>
          </a:p>
          <a:p>
            <a:endParaRPr lang="en-US" sz="6000" b="1" dirty="0">
              <a:solidFill>
                <a:schemeClr val="tx1"/>
              </a:solidFill>
            </a:endParaRPr>
          </a:p>
          <a:p>
            <a:endParaRPr lang="en-US" sz="6000" b="1" dirty="0">
              <a:solidFill>
                <a:schemeClr val="tx1"/>
              </a:solidFill>
            </a:endParaRPr>
          </a:p>
          <a:p>
            <a:r>
              <a:rPr lang="en-US" sz="6000" b="1" dirty="0">
                <a:solidFill>
                  <a:schemeClr val="tx1"/>
                </a:solidFill>
              </a:rPr>
              <a:t> lecturer</a:t>
            </a:r>
          </a:p>
          <a:p>
            <a:r>
              <a:rPr lang="af-ZA" sz="6000" b="1" dirty="0">
                <a:solidFill>
                  <a:srgbClr val="FF0000"/>
                </a:solidFill>
              </a:rPr>
              <a:t>A</a:t>
            </a:r>
            <a:r>
              <a:rPr lang="ar-SA" sz="6000" b="1" dirty="0" err="1">
                <a:solidFill>
                  <a:srgbClr val="FF0000"/>
                </a:solidFill>
              </a:rPr>
              <a:t>laa</a:t>
            </a:r>
            <a:r>
              <a:rPr lang="ar-SA" sz="6000" b="1" dirty="0">
                <a:solidFill>
                  <a:srgbClr val="FF0000"/>
                </a:solidFill>
              </a:rPr>
              <a:t> </a:t>
            </a:r>
            <a:r>
              <a:rPr lang="ar-SA" sz="6000" b="1" dirty="0" err="1">
                <a:solidFill>
                  <a:srgbClr val="FF0000"/>
                </a:solidFill>
              </a:rPr>
              <a:t>hussein</a:t>
            </a:r>
            <a:r>
              <a:rPr lang="ar-SA" sz="6000" b="1" dirty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  <a:p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040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" y="76200"/>
            <a:ext cx="8915400" cy="6553200"/>
          </a:xfrm>
        </p:spPr>
        <p:txBody>
          <a:bodyPr/>
          <a:lstStyle/>
          <a:p>
            <a:pPr algn="l"/>
            <a:r>
              <a:rPr lang="en-US" sz="4800" b="1" dirty="0">
                <a:solidFill>
                  <a:schemeClr val="tx1"/>
                </a:solidFill>
              </a:rPr>
              <a:t>Tell the ime of the following:</a:t>
            </a:r>
          </a:p>
          <a:p>
            <a:pPr algn="l"/>
            <a:endParaRPr lang="en-US" sz="4800" b="1" dirty="0">
              <a:solidFill>
                <a:schemeClr val="tx1"/>
              </a:solidFill>
            </a:endParaRP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It is two thirty</a:t>
            </a:r>
          </a:p>
          <a:p>
            <a:pPr algn="l"/>
            <a:r>
              <a:rPr lang="en-US" sz="4800" b="1" dirty="0">
                <a:solidFill>
                  <a:schemeClr val="tx1"/>
                </a:solidFill>
              </a:rPr>
              <a:t>It is four twenty-two </a:t>
            </a:r>
          </a:p>
          <a:p>
            <a:pPr algn="l"/>
            <a:r>
              <a:rPr lang="en-US" sz="4800" b="1" dirty="0">
                <a:solidFill>
                  <a:srgbClr val="0070C0"/>
                </a:solidFill>
              </a:rPr>
              <a:t>It is seven thirty-seven </a:t>
            </a:r>
          </a:p>
          <a:p>
            <a:pPr algn="l"/>
            <a:r>
              <a:rPr lang="en-US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701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" y="76200"/>
            <a:ext cx="8915400" cy="6553200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chemeClr val="tx1"/>
                </a:solidFill>
              </a:rPr>
              <a:t>The time </a:t>
            </a:r>
          </a:p>
          <a:p>
            <a:r>
              <a:rPr lang="en-US" sz="8000" b="1" dirty="0">
                <a:solidFill>
                  <a:srgbClr val="FF0000"/>
                </a:solidFill>
              </a:rPr>
              <a:t>Asking</a:t>
            </a:r>
            <a:r>
              <a:rPr lang="en-US" sz="8000" b="1" dirty="0">
                <a:solidFill>
                  <a:schemeClr val="tx1"/>
                </a:solidFill>
              </a:rPr>
              <a:t> </a:t>
            </a:r>
          </a:p>
          <a:p>
            <a:r>
              <a:rPr lang="en-US" sz="8000" b="1" dirty="0">
                <a:solidFill>
                  <a:schemeClr val="tx1"/>
                </a:solidFill>
              </a:rPr>
              <a:t>And </a:t>
            </a:r>
          </a:p>
          <a:p>
            <a:r>
              <a:rPr lang="en-US" sz="8000" b="1" dirty="0">
                <a:solidFill>
                  <a:schemeClr val="tx2">
                    <a:lumMod val="75000"/>
                  </a:schemeClr>
                </a:solidFill>
              </a:rPr>
              <a:t>Telling </a:t>
            </a:r>
            <a:r>
              <a:rPr lang="en-US" sz="8000" b="1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1493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" y="76200"/>
            <a:ext cx="8915400" cy="6553200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rgbClr val="FF0000"/>
                </a:solidFill>
              </a:rPr>
              <a:t>Ask about time</a:t>
            </a:r>
          </a:p>
          <a:p>
            <a:pPr algn="l"/>
            <a:endParaRPr lang="en-US" sz="6600" b="1" dirty="0">
              <a:solidFill>
                <a:schemeClr val="tx1"/>
              </a:solidFill>
            </a:endParaRPr>
          </a:p>
          <a:p>
            <a:pPr algn="l"/>
            <a:r>
              <a:rPr lang="en-US" sz="6600" b="1" dirty="0">
                <a:solidFill>
                  <a:schemeClr val="tx2">
                    <a:lumMod val="75000"/>
                  </a:schemeClr>
                </a:solidFill>
              </a:rPr>
              <a:t>What time is it ?</a:t>
            </a:r>
            <a:endParaRPr lang="ar-SA" sz="6600" b="1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ar-SA" sz="6600" b="1" dirty="0">
                <a:solidFill>
                  <a:schemeClr val="tx1"/>
                </a:solidFill>
              </a:rPr>
              <a:t>كم الساعة  </a:t>
            </a:r>
            <a:endParaRPr lang="en-US" sz="6600" b="1" dirty="0">
              <a:solidFill>
                <a:schemeClr val="tx1"/>
              </a:solidFill>
            </a:endParaRPr>
          </a:p>
          <a:p>
            <a:pPr algn="l"/>
            <a:r>
              <a:rPr lang="en-US" sz="6600" b="1" dirty="0">
                <a:solidFill>
                  <a:schemeClr val="tx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60112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" y="76200"/>
            <a:ext cx="8915400" cy="6553200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rgbClr val="FF0000"/>
                </a:solidFill>
              </a:rPr>
              <a:t>Telling the time </a:t>
            </a:r>
            <a:endParaRPr lang="ar-SA" sz="7200" b="1" dirty="0">
              <a:solidFill>
                <a:srgbClr val="FF0000"/>
              </a:solidFill>
            </a:endParaRPr>
          </a:p>
          <a:p>
            <a:r>
              <a:rPr lang="ar-SA" sz="7200" b="1" dirty="0">
                <a:solidFill>
                  <a:schemeClr val="tx1"/>
                </a:solidFill>
              </a:rPr>
              <a:t>الاخبار عن الوقت</a:t>
            </a:r>
          </a:p>
          <a:p>
            <a:r>
              <a:rPr lang="ar-SA" sz="7200" b="1" dirty="0">
                <a:solidFill>
                  <a:schemeClr val="tx1"/>
                </a:solidFill>
              </a:rPr>
              <a:t> </a:t>
            </a:r>
            <a:endParaRPr lang="en-US" sz="7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05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" y="76200"/>
            <a:ext cx="8915400" cy="6553200"/>
          </a:xfrm>
        </p:spPr>
        <p:txBody>
          <a:bodyPr>
            <a:normAutofit/>
          </a:bodyPr>
          <a:lstStyle/>
          <a:p>
            <a:r>
              <a:rPr lang="ar-IQ" sz="6000" b="1" dirty="0">
                <a:solidFill>
                  <a:schemeClr val="tx1"/>
                </a:solidFill>
              </a:rPr>
              <a:t>هناك عدة طرق للاخبار عن الوقت ومن هذه الطرق هي</a:t>
            </a:r>
          </a:p>
          <a:p>
            <a:r>
              <a:rPr lang="ar-IQ" sz="6000" b="1" dirty="0">
                <a:solidFill>
                  <a:schemeClr val="tx1"/>
                </a:solidFill>
              </a:rPr>
              <a:t>الطريقة التي نذكر الساعة في البداية ومن ثم الدقائق وحسب القاعدة التالية :  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953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" y="76200"/>
            <a:ext cx="8915400" cy="6553200"/>
          </a:xfrm>
        </p:spPr>
        <p:txBody>
          <a:bodyPr>
            <a:normAutofit/>
          </a:bodyPr>
          <a:lstStyle/>
          <a:p>
            <a:pPr algn="l"/>
            <a:r>
              <a:rPr lang="en-US" sz="7200" b="1" dirty="0">
                <a:solidFill>
                  <a:srgbClr val="FF0000"/>
                </a:solidFill>
              </a:rPr>
              <a:t>It is </a:t>
            </a:r>
            <a:r>
              <a:rPr lang="ar-IQ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>
                <a:solidFill>
                  <a:srgbClr val="FF0000"/>
                </a:solidFill>
              </a:rPr>
              <a:t>+ hour+ minutes </a:t>
            </a:r>
            <a:endParaRPr lang="ar-IQ" sz="7200" b="1" dirty="0">
              <a:solidFill>
                <a:srgbClr val="FF0000"/>
              </a:solidFill>
            </a:endParaRPr>
          </a:p>
          <a:p>
            <a:pPr algn="l"/>
            <a:r>
              <a:rPr lang="ar-IQ" sz="7200" b="1" dirty="0">
                <a:solidFill>
                  <a:schemeClr val="tx1"/>
                </a:solidFill>
              </a:rPr>
              <a:t>الدقائق+ الساعة +       </a:t>
            </a:r>
            <a:endParaRPr lang="en-US" sz="7200" b="1" dirty="0">
              <a:solidFill>
                <a:schemeClr val="tx1"/>
              </a:solidFill>
            </a:endParaRPr>
          </a:p>
        </p:txBody>
      </p:sp>
      <p:cxnSp>
        <p:nvCxnSpPr>
          <p:cNvPr id="4" name="رابط كسهم مستقيم 3"/>
          <p:cNvCxnSpPr/>
          <p:nvPr/>
        </p:nvCxnSpPr>
        <p:spPr>
          <a:xfrm>
            <a:off x="1600200" y="457200"/>
            <a:ext cx="304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>
            <a:off x="1066800" y="12192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678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" y="76200"/>
            <a:ext cx="8915400" cy="6553200"/>
          </a:xfrm>
        </p:spPr>
        <p:txBody>
          <a:bodyPr>
            <a:normAutofit/>
          </a:bodyPr>
          <a:lstStyle/>
          <a:p>
            <a:pPr algn="l"/>
            <a:r>
              <a:rPr lang="ar-IQ" sz="4800" b="1" dirty="0">
                <a:solidFill>
                  <a:schemeClr val="tx1"/>
                </a:solidFill>
              </a:rPr>
              <a:t>اذا كانت الساعة اكثر من ال12 </a:t>
            </a:r>
          </a:p>
          <a:p>
            <a:pPr algn="l"/>
            <a:r>
              <a:rPr lang="ar-IQ" sz="4800" b="1" dirty="0">
                <a:solidFill>
                  <a:schemeClr val="tx1"/>
                </a:solidFill>
              </a:rPr>
              <a:t>نطرح ال12 ونستخدم الباقي حسب القاعد </a:t>
            </a:r>
          </a:p>
          <a:p>
            <a:pPr algn="l"/>
            <a:r>
              <a:rPr lang="ar-IQ" sz="4800" b="1" dirty="0">
                <a:solidFill>
                  <a:schemeClr val="tx2">
                    <a:lumMod val="75000"/>
                  </a:schemeClr>
                </a:solidFill>
              </a:rPr>
              <a:t>مثل 18:20</a:t>
            </a:r>
          </a:p>
          <a:p>
            <a:pPr algn="l"/>
            <a:r>
              <a:rPr lang="ar-IQ" sz="4800" b="1" dirty="0">
                <a:solidFill>
                  <a:schemeClr val="tx1"/>
                </a:solidFill>
              </a:rPr>
              <a:t>الحل </a:t>
            </a:r>
          </a:p>
          <a:p>
            <a:pPr algn="l"/>
            <a:r>
              <a:rPr lang="ar-IQ" sz="4800" b="1" dirty="0">
                <a:solidFill>
                  <a:srgbClr val="FF0000"/>
                </a:solidFill>
              </a:rPr>
              <a:t>6=12-18</a:t>
            </a:r>
            <a:r>
              <a:rPr lang="en-US" sz="4800" b="1" dirty="0">
                <a:solidFill>
                  <a:schemeClr val="tx1"/>
                </a:solidFill>
              </a:rPr>
              <a:t>            </a:t>
            </a:r>
            <a:r>
              <a:rPr lang="en-US" sz="4800" b="1" dirty="0">
                <a:solidFill>
                  <a:schemeClr val="tx2">
                    <a:lumMod val="75000"/>
                  </a:schemeClr>
                </a:solidFill>
              </a:rPr>
              <a:t>It is six twenty </a:t>
            </a:r>
            <a:endParaRPr lang="ar-IQ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4" name="رابط كسهم مستقيم 3"/>
          <p:cNvCxnSpPr/>
          <p:nvPr/>
        </p:nvCxnSpPr>
        <p:spPr>
          <a:xfrm>
            <a:off x="2590800" y="40386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8857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" y="76200"/>
            <a:ext cx="8915400" cy="65532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>
                <a:solidFill>
                  <a:schemeClr val="tx1"/>
                </a:solidFill>
              </a:rPr>
              <a:t>6:25 -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</a:rPr>
              <a:t>It's six twenty-five.</a:t>
            </a:r>
          </a:p>
          <a:p>
            <a:pPr algn="l"/>
            <a:r>
              <a:rPr lang="en-US" sz="6000" b="1" dirty="0">
                <a:solidFill>
                  <a:schemeClr val="tx1"/>
                </a:solidFill>
              </a:rPr>
              <a:t>8:13 – it is eight thirteen .  </a:t>
            </a:r>
          </a:p>
          <a:p>
            <a:pPr algn="l"/>
            <a:r>
              <a:rPr lang="en-US" sz="6000" b="1" dirty="0">
                <a:solidFill>
                  <a:schemeClr val="tx1"/>
                </a:solidFill>
              </a:rPr>
              <a:t>9:11 - </a:t>
            </a:r>
            <a:r>
              <a:rPr lang="en-US" sz="6000" b="1" dirty="0">
                <a:solidFill>
                  <a:srgbClr val="FF0000"/>
                </a:solidFill>
              </a:rPr>
              <a:t>It's nine eleven.</a:t>
            </a:r>
          </a:p>
          <a:p>
            <a:pPr algn="l"/>
            <a:r>
              <a:rPr lang="en-US" sz="6000" b="1" dirty="0">
                <a:solidFill>
                  <a:schemeClr val="tx1"/>
                </a:solidFill>
              </a:rPr>
              <a:t>2:34 - </a:t>
            </a:r>
            <a:r>
              <a:rPr lang="en-US" sz="6000" b="1" dirty="0">
                <a:solidFill>
                  <a:schemeClr val="accent6">
                    <a:lumMod val="75000"/>
                  </a:schemeClr>
                </a:solidFill>
              </a:rPr>
              <a:t>It's two thirty-four</a:t>
            </a:r>
          </a:p>
        </p:txBody>
      </p:sp>
    </p:spTree>
    <p:extLst>
      <p:ext uri="{BB962C8B-B14F-4D97-AF65-F5344CB8AC3E}">
        <p14:creationId xmlns:p14="http://schemas.microsoft.com/office/powerpoint/2010/main" val="859232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" y="76200"/>
            <a:ext cx="8915400" cy="6553200"/>
          </a:xfrm>
        </p:spPr>
        <p:txBody>
          <a:bodyPr>
            <a:normAutofit/>
          </a:bodyPr>
          <a:lstStyle/>
          <a:p>
            <a:pPr algn="l"/>
            <a:r>
              <a:rPr lang="en-US" sz="6600" b="1" dirty="0">
                <a:solidFill>
                  <a:schemeClr val="accent6">
                    <a:lumMod val="75000"/>
                  </a:schemeClr>
                </a:solidFill>
              </a:rPr>
              <a:t>9:40</a:t>
            </a:r>
          </a:p>
          <a:p>
            <a:pPr algn="l"/>
            <a:r>
              <a:rPr lang="en-US" sz="6600" b="1" dirty="0">
                <a:solidFill>
                  <a:schemeClr val="tx1"/>
                </a:solidFill>
              </a:rPr>
              <a:t>12:50 </a:t>
            </a:r>
          </a:p>
          <a:p>
            <a:pPr algn="l"/>
            <a:r>
              <a:rPr lang="en-US" sz="6600" b="1" dirty="0">
                <a:solidFill>
                  <a:schemeClr val="tx2">
                    <a:lumMod val="75000"/>
                  </a:schemeClr>
                </a:solidFill>
              </a:rPr>
              <a:t>7:14</a:t>
            </a:r>
          </a:p>
          <a:p>
            <a:pPr algn="l"/>
            <a:r>
              <a:rPr lang="en-US" sz="6600" b="1" dirty="0">
                <a:solidFill>
                  <a:srgbClr val="FF0000"/>
                </a:solidFill>
              </a:rPr>
              <a:t>5:35</a:t>
            </a:r>
          </a:p>
        </p:txBody>
      </p:sp>
    </p:spTree>
    <p:extLst>
      <p:ext uri="{BB962C8B-B14F-4D97-AF65-F5344CB8AC3E}">
        <p14:creationId xmlns:p14="http://schemas.microsoft.com/office/powerpoint/2010/main" val="12299997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18062</TotalTime>
  <Words>134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نسق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basheer</dc:creator>
  <cp:lastModifiedBy>Maher</cp:lastModifiedBy>
  <cp:revision>20</cp:revision>
  <dcterms:created xsi:type="dcterms:W3CDTF">2022-11-01T20:10:03Z</dcterms:created>
  <dcterms:modified xsi:type="dcterms:W3CDTF">2022-12-20T07:51:00Z</dcterms:modified>
</cp:coreProperties>
</file>