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8" r:id="rId14"/>
    <p:sldId id="270"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F6057849-B422-4CE3-9A4D-BB8BD82FCB21}" type="datetimeFigureOut">
              <a:rPr lang="ar-SA" smtClean="0"/>
              <a:t>09/04/1445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0391109-6A9F-4F41-8D00-8FC1F1E9365A}" type="slidenum">
              <a:rPr lang="ar-SA" smtClean="0"/>
              <a:t>‹#›</a:t>
            </a:fld>
            <a:endParaRPr lang="ar-SA"/>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ar-SA"/>
              <a:t>انقر لتحرير نمط العنوان الرئيسي</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F6057849-B422-4CE3-9A4D-BB8BD82FCB21}" type="datetimeFigureOut">
              <a:rPr lang="ar-SA" smtClean="0"/>
              <a:t>09/04/1445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a:p>
        </p:txBody>
      </p:sp>
      <p:sp>
        <p:nvSpPr>
          <p:cNvPr id="4" name="Date Placeholder 3"/>
          <p:cNvSpPr>
            <a:spLocks noGrp="1"/>
          </p:cNvSpPr>
          <p:nvPr>
            <p:ph type="dt" sz="half" idx="10"/>
          </p:nvPr>
        </p:nvSpPr>
        <p:spPr/>
        <p:txBody>
          <a:bodyPr/>
          <a:lstStyle/>
          <a:p>
            <a:fld id="{F6057849-B422-4CE3-9A4D-BB8BD82FCB21}" type="datetimeFigureOut">
              <a:rPr lang="ar-SA" smtClean="0"/>
              <a:t>09/04/1445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a:t>انقر لتحرير نمط العنوان الرئيسي</a:t>
            </a:r>
            <a:endParaRPr lang="en-US" dirty="0"/>
          </a:p>
        </p:txBody>
      </p:sp>
      <p:sp>
        <p:nvSpPr>
          <p:cNvPr id="4" name="Date Placeholder 3"/>
          <p:cNvSpPr>
            <a:spLocks noGrp="1"/>
          </p:cNvSpPr>
          <p:nvPr>
            <p:ph type="dt" sz="half" idx="10"/>
          </p:nvPr>
        </p:nvSpPr>
        <p:spPr/>
        <p:txBody>
          <a:bodyPr/>
          <a:lstStyle/>
          <a:p>
            <a:fld id="{F6057849-B422-4CE3-9A4D-BB8BD82FCB21}" type="datetimeFigureOut">
              <a:rPr lang="ar-SA" smtClean="0"/>
              <a:t>09/04/1445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0391109-6A9F-4F41-8D00-8FC1F1E9365A}" type="slidenum">
              <a:rPr lang="ar-SA" smtClean="0"/>
              <a:t>‹#›</a:t>
            </a:fld>
            <a:endParaRPr lang="ar-SA"/>
          </a:p>
        </p:txBody>
      </p:sp>
      <p:sp>
        <p:nvSpPr>
          <p:cNvPr id="8" name="Content Placeholder 7"/>
          <p:cNvSpPr>
            <a:spLocks noGrp="1"/>
          </p:cNvSpPr>
          <p:nvPr>
            <p:ph sz="quarter" idx="13"/>
          </p:nvPr>
        </p:nvSpPr>
        <p:spPr>
          <a:xfrm>
            <a:off x="609600" y="1600200"/>
            <a:ext cx="7924800" cy="41148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Date Placeholder 3"/>
          <p:cNvSpPr>
            <a:spLocks noGrp="1"/>
          </p:cNvSpPr>
          <p:nvPr>
            <p:ph type="dt" sz="half" idx="10"/>
          </p:nvPr>
        </p:nvSpPr>
        <p:spPr/>
        <p:txBody>
          <a:bodyPr/>
          <a:lstStyle/>
          <a:p>
            <a:fld id="{F6057849-B422-4CE3-9A4D-BB8BD82FCB21}" type="datetimeFigureOut">
              <a:rPr lang="ar-SA" smtClean="0"/>
              <a:t>09/04/1445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2" name="Title 1"/>
          <p:cNvSpPr>
            <a:spLocks noGrp="1"/>
          </p:cNvSpPr>
          <p:nvPr>
            <p:ph type="title"/>
          </p:nvPr>
        </p:nvSpPr>
        <p:spPr>
          <a:xfrm>
            <a:off x="609600" y="274638"/>
            <a:ext cx="7924800" cy="1143000"/>
          </a:xfrm>
        </p:spPr>
        <p:txBody>
          <a:bodyPr/>
          <a:lstStyle/>
          <a:p>
            <a:r>
              <a:rPr lang="ar-SA"/>
              <a:t>انقر لتحرير نمط العنوان الرئيسي</a:t>
            </a:r>
            <a:endParaRPr lang="en-US" dirty="0"/>
          </a:p>
        </p:txBody>
      </p:sp>
      <p:sp>
        <p:nvSpPr>
          <p:cNvPr id="5" name="Date Placeholder 4"/>
          <p:cNvSpPr>
            <a:spLocks noGrp="1"/>
          </p:cNvSpPr>
          <p:nvPr>
            <p:ph type="dt" sz="half" idx="10"/>
          </p:nvPr>
        </p:nvSpPr>
        <p:spPr/>
        <p:txBody>
          <a:bodyPr/>
          <a:lstStyle/>
          <a:p>
            <a:fld id="{F6057849-B422-4CE3-9A4D-BB8BD82FCB21}" type="datetimeFigureOut">
              <a:rPr lang="ar-SA" smtClean="0"/>
              <a:t>09/04/1445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2" name="Title 1"/>
          <p:cNvSpPr>
            <a:spLocks noGrp="1"/>
          </p:cNvSpPr>
          <p:nvPr>
            <p:ph type="title"/>
          </p:nvPr>
        </p:nvSpPr>
        <p:spPr>
          <a:xfrm>
            <a:off x="609600" y="274638"/>
            <a:ext cx="7924800" cy="1143000"/>
          </a:xfrm>
        </p:spPr>
        <p:txBody>
          <a:bodyPr/>
          <a:lstStyle>
            <a:lvl1pPr>
              <a:defRPr/>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7" name="Date Placeholder 6"/>
          <p:cNvSpPr>
            <a:spLocks noGrp="1"/>
          </p:cNvSpPr>
          <p:nvPr>
            <p:ph type="dt" sz="half" idx="10"/>
          </p:nvPr>
        </p:nvSpPr>
        <p:spPr/>
        <p:txBody>
          <a:bodyPr/>
          <a:lstStyle/>
          <a:p>
            <a:fld id="{F6057849-B422-4CE3-9A4D-BB8BD82FCB21}" type="datetimeFigureOut">
              <a:rPr lang="ar-SA" smtClean="0"/>
              <a:t>09/04/1445</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F6057849-B422-4CE3-9A4D-BB8BD82FCB21}" type="datetimeFigureOut">
              <a:rPr lang="ar-SA" smtClean="0"/>
              <a:t>09/04/1445</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057849-B422-4CE3-9A4D-BB8BD82FCB21}" type="datetimeFigureOut">
              <a:rPr lang="ar-SA" smtClean="0"/>
              <a:t>09/04/1445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ar-SA"/>
              <a:t>انقر لتحرير نمط العنوان الرئيسي</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F6057849-B422-4CE3-9A4D-BB8BD82FCB21}" type="datetimeFigureOut">
              <a:rPr lang="ar-SA" smtClean="0"/>
              <a:t>09/04/1445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ar-SA"/>
              <a:t>انقر لتحرير نمط العنوان الرئيسي</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Date Placeholder 4"/>
          <p:cNvSpPr>
            <a:spLocks noGrp="1"/>
          </p:cNvSpPr>
          <p:nvPr>
            <p:ph type="dt" sz="half" idx="10"/>
          </p:nvPr>
        </p:nvSpPr>
        <p:spPr/>
        <p:txBody>
          <a:bodyPr/>
          <a:lstStyle/>
          <a:p>
            <a:fld id="{F6057849-B422-4CE3-9A4D-BB8BD82FCB21}" type="datetimeFigureOut">
              <a:rPr lang="ar-SA" smtClean="0"/>
              <a:t>09/04/1445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D0391109-6A9F-4F41-8D00-8FC1F1E9365A}"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F6057849-B422-4CE3-9A4D-BB8BD82FCB21}" type="datetimeFigureOut">
              <a:rPr lang="ar-SA" smtClean="0"/>
              <a:t>09/04/1445</a:t>
            </a:fld>
            <a:endParaRPr lang="ar-SA"/>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ar-SA"/>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D0391109-6A9F-4F41-8D00-8FC1F1E9365A}" type="slidenum">
              <a:rPr lang="ar-SA" smtClean="0"/>
              <a:t>‹#›</a:t>
            </a:fld>
            <a:endParaRPr lang="ar-SA"/>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1" eaLnBrk="1" latinLnBrk="0" hangingPunct="1">
        <a:spcBef>
          <a:spcPct val="0"/>
        </a:spcBef>
        <a:buNone/>
        <a:defRPr sz="3000" kern="1200" cap="all" spc="50" baseline="0">
          <a:solidFill>
            <a:schemeClr val="tx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r" defTabSz="914400" rtl="1"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ctrTitle"/>
          </p:nvPr>
        </p:nvSpPr>
        <p:spPr/>
        <p:txBody>
          <a:bodyPr/>
          <a:lstStyle/>
          <a:p>
            <a:r>
              <a:rPr lang="ar-IQ" dirty="0"/>
              <a:t>فن النحت الكلاسيكي  في القرن الخامس قبل الميلاد </a:t>
            </a:r>
            <a:br>
              <a:rPr lang="ar-IQ" dirty="0"/>
            </a:br>
            <a:r>
              <a:rPr lang="ar-IQ" dirty="0"/>
              <a:t>اعداد </a:t>
            </a:r>
            <a:br>
              <a:rPr lang="ar-IQ" dirty="0"/>
            </a:br>
            <a:r>
              <a:rPr lang="ar-IQ" dirty="0" err="1" smtClean="0"/>
              <a:t>م.شيماء</a:t>
            </a:r>
            <a:r>
              <a:rPr lang="ar-IQ" dirty="0" smtClean="0"/>
              <a:t> مقداد حميد </a:t>
            </a:r>
            <a:r>
              <a:rPr lang="ar-IQ" dirty="0"/>
              <a:t/>
            </a:r>
            <a:br>
              <a:rPr lang="ar-IQ" dirty="0"/>
            </a:br>
            <a:r>
              <a:rPr lang="ar-IQ" dirty="0"/>
              <a:t>مادة تاريخ الفن الحضارات</a:t>
            </a:r>
            <a:br>
              <a:rPr lang="ar-IQ" dirty="0"/>
            </a:br>
            <a:r>
              <a:rPr lang="ar-IQ" dirty="0"/>
              <a:t>المرحلة الثانية</a:t>
            </a:r>
            <a:br>
              <a:rPr lang="ar-IQ" dirty="0"/>
            </a:br>
            <a:endParaRPr lang="ar-IQ" dirty="0"/>
          </a:p>
        </p:txBody>
      </p:sp>
    </p:spTree>
    <p:extLst>
      <p:ext uri="{BB962C8B-B14F-4D97-AF65-F5344CB8AC3E}">
        <p14:creationId xmlns:p14="http://schemas.microsoft.com/office/powerpoint/2010/main" val="25387054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116632"/>
            <a:ext cx="7924800" cy="6048672"/>
          </a:xfrm>
        </p:spPr>
        <p:style>
          <a:lnRef idx="1">
            <a:schemeClr val="accent2"/>
          </a:lnRef>
          <a:fillRef idx="2">
            <a:schemeClr val="accent2"/>
          </a:fillRef>
          <a:effectRef idx="1">
            <a:schemeClr val="accent2"/>
          </a:effectRef>
          <a:fontRef idx="minor">
            <a:schemeClr val="dk1"/>
          </a:fontRef>
        </p:style>
        <p:txBody>
          <a:bodyPr>
            <a:noAutofit/>
          </a:bodyPr>
          <a:lstStyle/>
          <a:p>
            <a:pPr algn="ctr"/>
            <a:r>
              <a:rPr lang="ar-SA" sz="3200" b="1" dirty="0"/>
              <a:t>أ- مجموعة التماثيل في معبد (البارثنون) بأثينا: وتشكل تزيين (المتوبات) بمنحوتات جدارية تتعلق بموضوعات اسطورية كبيرة وكثيرة (المعركة بين الآلهة والعمالقة، المعركة بين اليونان والامازون، المعركة بين اللاكيت ضد القنطورس). اما الافريز الداخلي للمعبد فقد شمل على تجسيد الاحتفال العظيم الذي يقام في المدينة كل اربعة سنوات، حيث تسير المواكب الى (الاكروبوليس) حيث تجلس الالهة بملابسها الموشاة الجميلة. كما تضمن الفرنتون الشرقي نحتاً بارزاً يمثل مولد الآلهة (أثينا). اما الفرنتون الغربي فموضوعه يمثل صراع الآلهة (أثينا) مع (بوزيدون) اله البحر على امتلاك جزيرة (أثينا).</a:t>
            </a:r>
          </a:p>
        </p:txBody>
      </p:sp>
    </p:spTree>
    <p:extLst>
      <p:ext uri="{BB962C8B-B14F-4D97-AF65-F5344CB8AC3E}">
        <p14:creationId xmlns:p14="http://schemas.microsoft.com/office/powerpoint/2010/main" val="42355236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76672"/>
            <a:ext cx="7924800" cy="5544616"/>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IQ" sz="3200" dirty="0"/>
              <a:t>ب- تمثال الآلهة (أثينا بارثينوس): وهو مصنوع من الرخام ليوضع في معبد البارثنون وتظهر فيه الآلهة (أثينا) واقفة في زي كثير الثنيات وهي تمسك بيدها اليسرى درع على صدرها، اما يدها اليمنى فممدودة وعليها تمثال من تماثيل النصر، وقد زينت قاعدة التمثال بمناظر من الاساطير اليونانية.</a:t>
            </a:r>
          </a:p>
          <a:p>
            <a:r>
              <a:rPr lang="ar-IQ" sz="3200" dirty="0"/>
              <a:t>ج- تمثال الإله (زيوس): الذي اقيم في معبد هذا الإله في (أولمبيا)، اذ يظهر فيه الإله جالساً على عرشه، يقبض بيده اليسرى على حولجانه، اما يده اليمنى فتحمل تمثال من تماثيل آلهة النصر وقد صنع من العاج وتم ترصيعه </a:t>
            </a:r>
            <a:r>
              <a:rPr lang="ar-IQ" sz="3600" dirty="0"/>
              <a:t>بالاحجار</a:t>
            </a:r>
            <a:r>
              <a:rPr lang="ar-IQ" sz="3200" dirty="0"/>
              <a:t> الكريمة. وملابسه من رقائق الذهب.</a:t>
            </a:r>
          </a:p>
          <a:p>
            <a:endParaRPr lang="ar-IQ" dirty="0"/>
          </a:p>
        </p:txBody>
      </p:sp>
    </p:spTree>
    <p:extLst>
      <p:ext uri="{BB962C8B-B14F-4D97-AF65-F5344CB8AC3E}">
        <p14:creationId xmlns:p14="http://schemas.microsoft.com/office/powerpoint/2010/main" val="8104393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404664"/>
            <a:ext cx="8138864" cy="6048672"/>
          </a:xfrm>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r>
              <a:rPr lang="ar-IQ" sz="3200" dirty="0"/>
              <a:t>النحت في القرن الرابع قبل الميلاد:</a:t>
            </a:r>
          </a:p>
          <a:p>
            <a:r>
              <a:rPr lang="ar-IQ" sz="3200" dirty="0"/>
              <a:t>يعتبر النحت في القرن الرابع قبل الميلاد امتداداً لفن النحت المشار اليه سابقاً، الا ان هناك تغييراً تدريجياً قد حدث بعد حرب (</a:t>
            </a:r>
            <a:r>
              <a:rPr lang="ar-IQ" sz="3200" dirty="0" err="1"/>
              <a:t>البلوبونير</a:t>
            </a:r>
            <a:r>
              <a:rPr lang="ar-IQ" sz="3200" dirty="0"/>
              <a:t>) التي حدثت بين (أثينا </a:t>
            </a:r>
            <a:r>
              <a:rPr lang="ar-IQ" sz="3200" dirty="0" err="1"/>
              <a:t>وسبارطة</a:t>
            </a:r>
            <a:r>
              <a:rPr lang="ar-IQ" sz="3200" dirty="0"/>
              <a:t>) من جهة، ومن جهة اخرى كان لتعاليم الفلاسفة امثال سقراط والسفسطائيين الدور الكبير في توجه فن النحت، حيث صار الاهتمام بالنزعة الفردية بدلاً من المثل العليا، وهذا ما اعطى الجسم البشري في النحت له اهمية خاصة انعكست من خلال الرشاقة في الحركة التي اصبحت من مميزات السم، وتعبيرات الوجه بدت في رقة حالمة توضح شيئاً من الانفعال، واتخاذ الملابس شكلاً طبيعياً دون مبالغة في شفافيتها.</a:t>
            </a:r>
          </a:p>
          <a:p>
            <a:endParaRPr lang="ar-IQ" dirty="0"/>
          </a:p>
        </p:txBody>
      </p:sp>
    </p:spTree>
    <p:extLst>
      <p:ext uri="{BB962C8B-B14F-4D97-AF65-F5344CB8AC3E}">
        <p14:creationId xmlns:p14="http://schemas.microsoft.com/office/powerpoint/2010/main" val="2789681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251520" y="260648"/>
            <a:ext cx="8712968" cy="6336704"/>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algn="ctr"/>
            <a:r>
              <a:rPr lang="ar-IQ" sz="2600" b="1" dirty="0"/>
              <a:t>أهم مميزات فن النحت اليوناني:</a:t>
            </a:r>
          </a:p>
          <a:p>
            <a:r>
              <a:rPr lang="ar-IQ" sz="2600" dirty="0"/>
              <a:t>1- الاعتماد على تجسيد الشكل البشري حيث اولى أهمية خاصة بجسم الانسان، بحيث جسد الفنان الاغريقي الآلهة بهيئة بشرية.</a:t>
            </a:r>
          </a:p>
          <a:p>
            <a:r>
              <a:rPr lang="ar-IQ" sz="2600" dirty="0"/>
              <a:t>2- اهتم النحات الاغريقي بتجسيده حركة الجسم ومحاولة اظهار تلك الحركة بشكل جلي بعد ان امتازت تماثيل مصر القديمة بالسكونية والجمود.</a:t>
            </a:r>
          </a:p>
          <a:p>
            <a:r>
              <a:rPr lang="ar-IQ" sz="2600" dirty="0"/>
              <a:t>3- اهتم النحات الاغريقي بالدقة في ابراز التفاصيل التشريحية لجسم الانسان وبما يتناسب مع حركة موقف الجسم.</a:t>
            </a:r>
          </a:p>
          <a:p>
            <a:r>
              <a:rPr lang="ar-IQ" sz="2600" dirty="0"/>
              <a:t>4- الاعتماد على النسب القياسية وخاصة النسبة الذهبية في صياغة اجزاء الجسم وبما يعطي للتمثال اقصى ما يمكن من القيم الجمالية.</a:t>
            </a:r>
          </a:p>
          <a:p>
            <a:r>
              <a:rPr lang="ar-IQ" sz="2600" dirty="0"/>
              <a:t>5- التأكيد على التناسق والرشاقة وابراز العضلات، وذلك لميول الثقافة اليونانية باتجاه الرياضة وحب الالعاب الرياضية.</a:t>
            </a:r>
          </a:p>
          <a:p>
            <a:r>
              <a:rPr lang="ar-IQ" sz="2600" dirty="0"/>
              <a:t>6- استخدام النحات الاغريقي الرخام كمادة اساسية في منحوتاته بالاضافة الى البرونز والعاج والترصيع بالذهب والاحجار الكريمة.</a:t>
            </a:r>
          </a:p>
          <a:p>
            <a:r>
              <a:rPr lang="ar-IQ" sz="2600" dirty="0"/>
              <a:t>7- تأثر النحات الاغريقي بالنهضة العلمية والعملية والطروحات الفلسفية التي اصبح لها دور بارز في دفع هذا الفن الى الامام (كطروحات سقراط، افلاطون، ارسطو، الفيثاغوريين...).</a:t>
            </a:r>
          </a:p>
          <a:p>
            <a:endParaRPr lang="ar-IQ" dirty="0"/>
          </a:p>
        </p:txBody>
      </p:sp>
    </p:spTree>
    <p:extLst>
      <p:ext uri="{BB962C8B-B14F-4D97-AF65-F5344CB8AC3E}">
        <p14:creationId xmlns:p14="http://schemas.microsoft.com/office/powerpoint/2010/main" val="35703474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1916832"/>
            <a:ext cx="7924800" cy="1143000"/>
          </a:xfrm>
        </p:spPr>
        <p:txBody>
          <a:bodyPr/>
          <a:lstStyle/>
          <a:p>
            <a:pPr algn="ctr"/>
            <a:r>
              <a:rPr lang="ar-IQ" dirty="0"/>
              <a:t>واجب الاسبوع القادم </a:t>
            </a:r>
            <a:br>
              <a:rPr lang="ar-IQ" dirty="0"/>
            </a:br>
            <a:r>
              <a:rPr lang="ar-IQ" dirty="0"/>
              <a:t>النحت </a:t>
            </a:r>
            <a:r>
              <a:rPr lang="ar-IQ"/>
              <a:t>الاغريقي في </a:t>
            </a:r>
            <a:r>
              <a:rPr lang="ar-IQ" dirty="0"/>
              <a:t>القرن الرابع </a:t>
            </a:r>
            <a:r>
              <a:rPr lang="ar-IQ"/>
              <a:t>قبل الميلاد</a:t>
            </a:r>
            <a:endParaRPr lang="ar-IQ" dirty="0"/>
          </a:p>
        </p:txBody>
      </p:sp>
    </p:spTree>
    <p:extLst>
      <p:ext uri="{BB962C8B-B14F-4D97-AF65-F5344CB8AC3E}">
        <p14:creationId xmlns:p14="http://schemas.microsoft.com/office/powerpoint/2010/main" val="68472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6075" y="569913"/>
            <a:ext cx="8450263" cy="571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3799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395536" y="188640"/>
            <a:ext cx="8424936" cy="6336704"/>
          </a:xfrm>
        </p:spPr>
        <p:style>
          <a:lnRef idx="1">
            <a:schemeClr val="accent2"/>
          </a:lnRef>
          <a:fillRef idx="2">
            <a:schemeClr val="accent2"/>
          </a:fillRef>
          <a:effectRef idx="1">
            <a:schemeClr val="accent2"/>
          </a:effectRef>
          <a:fontRef idx="minor">
            <a:schemeClr val="dk1"/>
          </a:fontRef>
        </p:style>
        <p:txBody>
          <a:bodyPr>
            <a:normAutofit/>
          </a:bodyPr>
          <a:lstStyle/>
          <a:p>
            <a:pPr marL="2286000" lvl="5" indent="0">
              <a:buNone/>
            </a:pPr>
            <a:r>
              <a:rPr lang="ar-IQ" sz="2800" b="1" dirty="0"/>
              <a:t>1</a:t>
            </a:r>
            <a:r>
              <a:rPr lang="ar-SA" sz="2800" b="1" dirty="0"/>
              <a:t>- ميرون:</a:t>
            </a:r>
          </a:p>
          <a:p>
            <a:pPr algn="ctr"/>
            <a:r>
              <a:rPr lang="ar-SA" sz="3200" b="1" dirty="0"/>
              <a:t>ي</a:t>
            </a:r>
            <a:r>
              <a:rPr lang="ar-SA" sz="3600" b="1" dirty="0"/>
              <a:t>عتبر من اهم النحاتين الذي اكسبوا فن النحت الاغريقي روحاً جديدة، خاصة فيما يتعلق بالحركة التي تجمع بين القوة والاعتدال، واول نحات درس حركة اللاعبين الرياضيين، وسجل الحركات الخاطفة، واوضاع الجسم في اسرع حركاته، وجسد الاوضاع المختلفة للجسم، ولو انه لم يسيطر بعد على (البعد الثالث)، فنرى اشكاله دائما في وضع امامي، لا تخرج عن الطبيعية الحقيقة للجسم والشكل، واهم اعماله:</a:t>
            </a:r>
          </a:p>
          <a:p>
            <a:pPr lvl="5" algn="ctr"/>
            <a:endParaRPr lang="ar-SA" sz="2800" b="1" dirty="0"/>
          </a:p>
        </p:txBody>
      </p:sp>
    </p:spTree>
    <p:extLst>
      <p:ext uri="{BB962C8B-B14F-4D97-AF65-F5344CB8AC3E}">
        <p14:creationId xmlns:p14="http://schemas.microsoft.com/office/powerpoint/2010/main" val="3148791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188640"/>
            <a:ext cx="8282880" cy="6408712"/>
          </a:xfrm>
        </p:spPr>
        <p:style>
          <a:lnRef idx="1">
            <a:schemeClr val="accent2"/>
          </a:lnRef>
          <a:fillRef idx="2">
            <a:schemeClr val="accent2"/>
          </a:fillRef>
          <a:effectRef idx="1">
            <a:schemeClr val="accent2"/>
          </a:effectRef>
          <a:fontRef idx="minor">
            <a:schemeClr val="dk1"/>
          </a:fontRef>
        </p:style>
        <p:txBody>
          <a:bodyPr>
            <a:normAutofit/>
          </a:bodyPr>
          <a:lstStyle/>
          <a:p>
            <a:r>
              <a:rPr lang="ar-SA" sz="3600" dirty="0"/>
              <a:t>أ- تمثال رامي القرص: وهو من البرونز، وقد اندثر منذ زمن بعيد. اما التماثيل الموجودة في المتاحف لرامي القرص فهي نسخ منقولة عن الاصل، وتتمثل روعة هذا التمثال في حركة اجزاء الجسم (ارتفاع اليد اليمنى التي تمسك القرص الى مستوى الرأس، اليد اليسرى ممدودة الى الركبة اتليمنى، وضوح الاكتاف، اندفاع الرأس والجذع الى الامام) فالتواء الجسم وظهور الساقين بوضع جانبي فيها تفاصيل تشريحية منحت التمثال هذه الجمالية بالاضافة الى توضيح العضلات، وخصلات الشعر التي تبدو على هيئة كتل صغيرة وكثيفة.</a:t>
            </a:r>
          </a:p>
        </p:txBody>
      </p:sp>
    </p:spTree>
    <p:extLst>
      <p:ext uri="{BB962C8B-B14F-4D97-AF65-F5344CB8AC3E}">
        <p14:creationId xmlns:p14="http://schemas.microsoft.com/office/powerpoint/2010/main" val="94055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188640"/>
            <a:ext cx="8138864" cy="6336704"/>
          </a:xfrm>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ar-SA" sz="3600" dirty="0"/>
              <a:t>ب- العمل الثاني هو الموجود على هيئة رليف (نحت بارز): في الطريق بين معبد البروبليا ومعبد البارثنون في الاكروبوليس، حيث تظهر الآلهة (اثينا) بالخوذة والسهم والى جانبها (الساتيرمارسياس) الذي يبدو بحركته المعبرة عن الخوف من الالهة (أثينا) التي حذرته بنظرتها الثاقبة، وقد بدا ذلك من خلال حركة الذراع وارجله وعضلات جسمه.</a:t>
            </a:r>
          </a:p>
          <a:p>
            <a:r>
              <a:rPr lang="ar-SA" sz="3600" dirty="0"/>
              <a:t>ج- تمثال (البقرة): الموجود في احد ميادين اثينا الشهيرة، والذي يعتبر قطعة فنية تمتاز بحيوية بالغة ودقة وتطابق مع الحقيقة.</a:t>
            </a:r>
          </a:p>
          <a:p>
            <a:endParaRPr lang="ar-SA" dirty="0"/>
          </a:p>
        </p:txBody>
      </p:sp>
    </p:spTree>
    <p:extLst>
      <p:ext uri="{BB962C8B-B14F-4D97-AF65-F5344CB8AC3E}">
        <p14:creationId xmlns:p14="http://schemas.microsoft.com/office/powerpoint/2010/main" val="3210541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45604" y="188640"/>
            <a:ext cx="7924800" cy="5598368"/>
          </a:xfrm>
        </p:spPr>
        <p:style>
          <a:lnRef idx="1">
            <a:schemeClr val="accent2"/>
          </a:lnRef>
          <a:fillRef idx="2">
            <a:schemeClr val="accent2"/>
          </a:fillRef>
          <a:effectRef idx="1">
            <a:schemeClr val="accent2"/>
          </a:effectRef>
          <a:fontRef idx="minor">
            <a:schemeClr val="dk1"/>
          </a:fontRef>
        </p:style>
        <p:txBody>
          <a:bodyPr/>
          <a:lstStyle/>
          <a:p>
            <a:r>
              <a:rPr lang="ar-SA" sz="4000" dirty="0"/>
              <a:t>2- بولكليت </a:t>
            </a:r>
            <a:r>
              <a:rPr lang="en-US" sz="4000" dirty="0"/>
              <a:t>Polychlite</a:t>
            </a:r>
          </a:p>
          <a:p>
            <a:r>
              <a:rPr lang="ar-SA" sz="4000" dirty="0"/>
              <a:t>اهتم هذا النحات بأجسام الشاب في الالعاب الرياضية، ويعتبر من المنافسين الرئيسيين للفنان (فيدياس) في بلوغ الكمال في الجسم الانساني، فقط دأب على دراسة جسم الانسان، ونسب الجسم واعضاءه وعلاقتها بالجمال، واهم تماثيله:</a:t>
            </a:r>
          </a:p>
          <a:p>
            <a:endParaRPr lang="ar-SA" dirty="0"/>
          </a:p>
        </p:txBody>
      </p:sp>
    </p:spTree>
    <p:extLst>
      <p:ext uri="{BB962C8B-B14F-4D97-AF65-F5344CB8AC3E}">
        <p14:creationId xmlns:p14="http://schemas.microsoft.com/office/powerpoint/2010/main" val="18343285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188640"/>
            <a:ext cx="7924800" cy="5526360"/>
          </a:xfrm>
        </p:spPr>
        <p:style>
          <a:lnRef idx="1">
            <a:schemeClr val="accent2"/>
          </a:lnRef>
          <a:fillRef idx="2">
            <a:schemeClr val="accent2"/>
          </a:fillRef>
          <a:effectRef idx="1">
            <a:schemeClr val="accent2"/>
          </a:effectRef>
          <a:fontRef idx="minor">
            <a:schemeClr val="dk1"/>
          </a:fontRef>
        </p:style>
        <p:txBody>
          <a:bodyPr>
            <a:noAutofit/>
          </a:bodyPr>
          <a:lstStyle/>
          <a:p>
            <a:r>
              <a:rPr lang="ar-SA" sz="3600" dirty="0"/>
              <a:t>أ- حامل الرمح: وقد حاز هذا التمثال على منزلة عظيمة وسميّ (</a:t>
            </a:r>
            <a:r>
              <a:rPr lang="en-US" sz="3600" dirty="0"/>
              <a:t>Canon) </a:t>
            </a:r>
            <a:r>
              <a:rPr lang="ar-SA" sz="3600" dirty="0"/>
              <a:t>أي النموذج او الاساس. ويمثل شاب على كتفه حربة، وتوجد لهذا التمثال نسخ كثيرة احسنها الموجود في نابولي، ويعتمد بولكليت اسلوباً خاصاً في صناعة تماثيله، كامتلاء الجسم، وخطوة التمثال الى الامام بقدم واحدة، والتكوين التشريحي المتكامل، والدقة في اظهار قوة العضلات، واستخدام النسبة الذهبية في جعل الرأس كع الجسم كنسبة 1/7. وجدير بالذكر ان هذا التمثال يسمى ايضاً </a:t>
            </a:r>
            <a:r>
              <a:rPr lang="ar-IQ" sz="3600" dirty="0"/>
              <a:t> </a:t>
            </a:r>
            <a:r>
              <a:rPr lang="ar-SA" sz="3600" dirty="0"/>
              <a:t>دوريفور </a:t>
            </a:r>
            <a:r>
              <a:rPr lang="en-US" sz="3600" dirty="0"/>
              <a:t>Doryphore).</a:t>
            </a:r>
            <a:endParaRPr lang="ar-SA" sz="3600" dirty="0"/>
          </a:p>
        </p:txBody>
      </p:sp>
    </p:spTree>
    <p:extLst>
      <p:ext uri="{BB962C8B-B14F-4D97-AF65-F5344CB8AC3E}">
        <p14:creationId xmlns:p14="http://schemas.microsoft.com/office/powerpoint/2010/main" val="1382769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188640"/>
            <a:ext cx="7924800" cy="5526360"/>
          </a:xfrm>
        </p:spPr>
        <p:style>
          <a:lnRef idx="1">
            <a:schemeClr val="accent2"/>
          </a:lnRef>
          <a:fillRef idx="2">
            <a:schemeClr val="accent2"/>
          </a:fillRef>
          <a:effectRef idx="1">
            <a:schemeClr val="accent2"/>
          </a:effectRef>
          <a:fontRef idx="minor">
            <a:schemeClr val="dk1"/>
          </a:fontRef>
        </p:style>
        <p:txBody>
          <a:bodyPr>
            <a:normAutofit/>
          </a:bodyPr>
          <a:lstStyle/>
          <a:p>
            <a:pPr algn="ctr"/>
            <a:r>
              <a:rPr lang="ar-SA" sz="4000" b="1" dirty="0"/>
              <a:t>ب- تمثال (ديادومينوس): </a:t>
            </a:r>
            <a:endParaRPr lang="ar-IQ" sz="4000" b="1" dirty="0"/>
          </a:p>
          <a:p>
            <a:pPr algn="ctr"/>
            <a:r>
              <a:rPr lang="ar-SA" sz="4000" b="1" dirty="0"/>
              <a:t>المصارع الصغير الذي حول رأسه رباطة النصر. وهناك اوجه تشابه بين هذا التمثال وتمثال حامل الرمح من ناحية الصياغة والتكوين لان اسلوب هذا الفنان واحد في جميع اعماله.</a:t>
            </a:r>
          </a:p>
        </p:txBody>
      </p:sp>
    </p:spTree>
    <p:extLst>
      <p:ext uri="{BB962C8B-B14F-4D97-AF65-F5344CB8AC3E}">
        <p14:creationId xmlns:p14="http://schemas.microsoft.com/office/powerpoint/2010/main" val="2391598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609600" y="260648"/>
            <a:ext cx="7924800" cy="5454352"/>
          </a:xfrm>
        </p:spPr>
        <p:style>
          <a:lnRef idx="1">
            <a:schemeClr val="accent2"/>
          </a:lnRef>
          <a:fillRef idx="2">
            <a:schemeClr val="accent2"/>
          </a:fillRef>
          <a:effectRef idx="1">
            <a:schemeClr val="accent2"/>
          </a:effectRef>
          <a:fontRef idx="minor">
            <a:schemeClr val="dk1"/>
          </a:fontRef>
        </p:style>
        <p:txBody>
          <a:bodyPr/>
          <a:lstStyle/>
          <a:p>
            <a:pPr algn="ctr"/>
            <a:r>
              <a:rPr lang="ar-SA" sz="3600" dirty="0"/>
              <a:t>3- فيدياس:</a:t>
            </a:r>
          </a:p>
          <a:p>
            <a:r>
              <a:rPr lang="ar-SA" sz="3600" dirty="0"/>
              <a:t>ويعد من أعظم الفنانين في بلاد اليونان، وقد اشتهر بأنه نحات الآلهة. وهو من مدينة (أثينا) وصديقاً للحاكم (بريكلس) الذي استدت في عهده حركة البناء والعمران، وقد عين هذا </a:t>
            </a:r>
            <a:r>
              <a:rPr lang="ar-SA" sz="3600" dirty="0" err="1"/>
              <a:t>الحامن</a:t>
            </a:r>
            <a:r>
              <a:rPr lang="ar-SA" sz="3600" dirty="0"/>
              <a:t> فيدياس مشرفاً عاماً على كل الاعمال الفنية، ومن اهم اعماله:</a:t>
            </a:r>
          </a:p>
          <a:p>
            <a:endParaRPr lang="ar-SA" dirty="0"/>
          </a:p>
        </p:txBody>
      </p:sp>
    </p:spTree>
    <p:extLst>
      <p:ext uri="{BB962C8B-B14F-4D97-AF65-F5344CB8AC3E}">
        <p14:creationId xmlns:p14="http://schemas.microsoft.com/office/powerpoint/2010/main" val="1447877611"/>
      </p:ext>
    </p:extLst>
  </p:cSld>
  <p:clrMapOvr>
    <a:masterClrMapping/>
  </p:clrMapOvr>
</p:sld>
</file>

<file path=ppt/theme/theme1.xml><?xml version="1.0" encoding="utf-8"?>
<a:theme xmlns:a="http://schemas.openxmlformats.org/drawingml/2006/main" name="أفق">
  <a:themeElements>
    <a:clrScheme name="أفق">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أفق">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أفق">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49</TotalTime>
  <Words>956</Words>
  <Application>Microsoft Office PowerPoint</Application>
  <PresentationFormat>عرض على الشاشة (3:4)‏</PresentationFormat>
  <Paragraphs>27</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أفق</vt:lpstr>
      <vt:lpstr>فن النحت الكلاسيكي  في القرن الخامس قبل الميلاد  اعداد  م.شيماء مقداد حميد  مادة تاريخ الفن الحضارات المرحلة الثانية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واجب الاسبوع القادم  النحت الاغريقي في القرن الرابع قبل الميلاد</vt:lpstr>
    </vt:vector>
  </TitlesOfParts>
  <Company>SACC - ANAS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أنواع الديكور المسرحي   أو    المنظر المسرحي</dc:title>
  <dc:creator>Hanoo</dc:creator>
  <cp:lastModifiedBy>al marsa</cp:lastModifiedBy>
  <cp:revision>17</cp:revision>
  <dcterms:created xsi:type="dcterms:W3CDTF">2019-03-29T08:58:57Z</dcterms:created>
  <dcterms:modified xsi:type="dcterms:W3CDTF">2023-10-23T19:22:58Z</dcterms:modified>
</cp:coreProperties>
</file>