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93" r:id="rId4"/>
    <p:sldId id="274" r:id="rId5"/>
    <p:sldId id="275" r:id="rId6"/>
    <p:sldId id="267" r:id="rId7"/>
    <p:sldId id="269" r:id="rId8"/>
    <p:sldId id="290" r:id="rId9"/>
    <p:sldId id="291" r:id="rId10"/>
    <p:sldId id="260" r:id="rId11"/>
    <p:sldId id="262"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6" autoAdjust="0"/>
    <p:restoredTop sz="94660"/>
  </p:normalViewPr>
  <p:slideViewPr>
    <p:cSldViewPr snapToGrid="0">
      <p:cViewPr>
        <p:scale>
          <a:sx n="80" d="100"/>
          <a:sy n="80" d="100"/>
        </p:scale>
        <p:origin x="-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mer albayaty" userId="ded90471ace2e2f3" providerId="LiveId" clId="{19639942-D8B7-45EE-8650-5799A44BCD4B}"/>
    <pc:docChg chg="undo custSel addSld delSld modSld sldOrd">
      <pc:chgData name="namer albayaty" userId="ded90471ace2e2f3" providerId="LiveId" clId="{19639942-D8B7-45EE-8650-5799A44BCD4B}" dt="2022-01-15T10:44:38.800" v="487" actId="20577"/>
      <pc:docMkLst>
        <pc:docMk/>
      </pc:docMkLst>
      <pc:sldChg chg="modSp mod">
        <pc:chgData name="namer albayaty" userId="ded90471ace2e2f3" providerId="LiveId" clId="{19639942-D8B7-45EE-8650-5799A44BCD4B}" dt="2022-01-15T09:29:41.817" v="459" actId="20577"/>
        <pc:sldMkLst>
          <pc:docMk/>
          <pc:sldMk cId="1250815987" sldId="256"/>
        </pc:sldMkLst>
        <pc:spChg chg="mod">
          <ac:chgData name="namer albayaty" userId="ded90471ace2e2f3" providerId="LiveId" clId="{19639942-D8B7-45EE-8650-5799A44BCD4B}" dt="2022-01-15T09:29:41.817" v="459" actId="20577"/>
          <ac:spMkLst>
            <pc:docMk/>
            <pc:sldMk cId="1250815987" sldId="256"/>
            <ac:spMk id="2" creationId="{1AA7D753-91E5-461F-B9A3-8E80784D2D8B}"/>
          </ac:spMkLst>
        </pc:spChg>
      </pc:sldChg>
      <pc:sldChg chg="modSp mod">
        <pc:chgData name="namer albayaty" userId="ded90471ace2e2f3" providerId="LiveId" clId="{19639942-D8B7-45EE-8650-5799A44BCD4B}" dt="2022-01-15T10:39:14.429" v="484" actId="20577"/>
        <pc:sldMkLst>
          <pc:docMk/>
          <pc:sldMk cId="6611668" sldId="260"/>
        </pc:sldMkLst>
        <pc:spChg chg="mod">
          <ac:chgData name="namer albayaty" userId="ded90471ace2e2f3" providerId="LiveId" clId="{19639942-D8B7-45EE-8650-5799A44BCD4B}" dt="2022-01-15T10:39:14.429" v="484" actId="20577"/>
          <ac:spMkLst>
            <pc:docMk/>
            <pc:sldMk cId="6611668" sldId="260"/>
            <ac:spMk id="2" creationId="{730B8C9F-1299-4664-A15E-1986D05540E7}"/>
          </ac:spMkLst>
        </pc:spChg>
      </pc:sldChg>
      <pc:sldChg chg="modSp mod">
        <pc:chgData name="namer albayaty" userId="ded90471ace2e2f3" providerId="LiveId" clId="{19639942-D8B7-45EE-8650-5799A44BCD4B}" dt="2022-01-15T10:44:38.800" v="487" actId="20577"/>
        <pc:sldMkLst>
          <pc:docMk/>
          <pc:sldMk cId="3104276451" sldId="261"/>
        </pc:sldMkLst>
        <pc:spChg chg="mod">
          <ac:chgData name="namer albayaty" userId="ded90471ace2e2f3" providerId="LiveId" clId="{19639942-D8B7-45EE-8650-5799A44BCD4B}" dt="2022-01-15T10:44:38.800" v="487" actId="20577"/>
          <ac:spMkLst>
            <pc:docMk/>
            <pc:sldMk cId="3104276451" sldId="261"/>
            <ac:spMk id="2" creationId="{730B8C9F-1299-4664-A15E-1986D05540E7}"/>
          </ac:spMkLst>
        </pc:spChg>
      </pc:sldChg>
      <pc:sldChg chg="modSp mod">
        <pc:chgData name="namer albayaty" userId="ded90471ace2e2f3" providerId="LiveId" clId="{19639942-D8B7-45EE-8650-5799A44BCD4B}" dt="2022-01-14T07:30:15.451" v="449" actId="207"/>
        <pc:sldMkLst>
          <pc:docMk/>
          <pc:sldMk cId="3374210600" sldId="262"/>
        </pc:sldMkLst>
        <pc:spChg chg="mod">
          <ac:chgData name="namer albayaty" userId="ded90471ace2e2f3" providerId="LiveId" clId="{19639942-D8B7-45EE-8650-5799A44BCD4B}" dt="2022-01-14T07:30:15.451" v="449" actId="207"/>
          <ac:spMkLst>
            <pc:docMk/>
            <pc:sldMk cId="3374210600" sldId="262"/>
            <ac:spMk id="3" creationId="{05C1114A-0DDA-4217-A668-F56D553EFB2E}"/>
          </ac:spMkLst>
        </pc:spChg>
      </pc:sldChg>
      <pc:sldChg chg="del">
        <pc:chgData name="namer albayaty" userId="ded90471ace2e2f3" providerId="LiveId" clId="{19639942-D8B7-45EE-8650-5799A44BCD4B}" dt="2022-01-14T07:24:31.696" v="404" actId="47"/>
        <pc:sldMkLst>
          <pc:docMk/>
          <pc:sldMk cId="2727559463" sldId="263"/>
        </pc:sldMkLst>
      </pc:sldChg>
      <pc:sldChg chg="modSp mod">
        <pc:chgData name="namer albayaty" userId="ded90471ace2e2f3" providerId="LiveId" clId="{19639942-D8B7-45EE-8650-5799A44BCD4B}" dt="2022-01-14T07:16:47.275" v="311"/>
        <pc:sldMkLst>
          <pc:docMk/>
          <pc:sldMk cId="2111529822" sldId="267"/>
        </pc:sldMkLst>
        <pc:spChg chg="mod">
          <ac:chgData name="namer albayaty" userId="ded90471ace2e2f3" providerId="LiveId" clId="{19639942-D8B7-45EE-8650-5799A44BCD4B}" dt="2022-01-14T07:16:47.275" v="311"/>
          <ac:spMkLst>
            <pc:docMk/>
            <pc:sldMk cId="2111529822" sldId="267"/>
            <ac:spMk id="3" creationId="{C9FAB4A9-3A47-4F27-9B9E-4790EC6DAF75}"/>
          </ac:spMkLst>
        </pc:spChg>
      </pc:sldChg>
      <pc:sldChg chg="modSp mod">
        <pc:chgData name="namer albayaty" userId="ded90471ace2e2f3" providerId="LiveId" clId="{19639942-D8B7-45EE-8650-5799A44BCD4B}" dt="2022-01-14T07:18:53.130" v="383" actId="1076"/>
        <pc:sldMkLst>
          <pc:docMk/>
          <pc:sldMk cId="1037315519" sldId="269"/>
        </pc:sldMkLst>
        <pc:spChg chg="mod">
          <ac:chgData name="namer albayaty" userId="ded90471ace2e2f3" providerId="LiveId" clId="{19639942-D8B7-45EE-8650-5799A44BCD4B}" dt="2022-01-14T07:18:53.130" v="383" actId="1076"/>
          <ac:spMkLst>
            <pc:docMk/>
            <pc:sldMk cId="1037315519" sldId="269"/>
            <ac:spMk id="3" creationId="{C9FAB4A9-3A47-4F27-9B9E-4790EC6DAF75}"/>
          </ac:spMkLst>
        </pc:spChg>
      </pc:sldChg>
      <pc:sldChg chg="del">
        <pc:chgData name="namer albayaty" userId="ded90471ace2e2f3" providerId="LiveId" clId="{19639942-D8B7-45EE-8650-5799A44BCD4B}" dt="2022-01-14T07:24:23.687" v="402" actId="47"/>
        <pc:sldMkLst>
          <pc:docMk/>
          <pc:sldMk cId="3362623199" sldId="270"/>
        </pc:sldMkLst>
      </pc:sldChg>
      <pc:sldChg chg="modSp mod">
        <pc:chgData name="namer albayaty" userId="ded90471ace2e2f3" providerId="LiveId" clId="{19639942-D8B7-45EE-8650-5799A44BCD4B}" dt="2022-01-14T07:11:44.364" v="220" actId="20577"/>
        <pc:sldMkLst>
          <pc:docMk/>
          <pc:sldMk cId="3108952532" sldId="274"/>
        </pc:sldMkLst>
        <pc:spChg chg="mod">
          <ac:chgData name="namer albayaty" userId="ded90471ace2e2f3" providerId="LiveId" clId="{19639942-D8B7-45EE-8650-5799A44BCD4B}" dt="2022-01-14T07:11:44.364" v="220" actId="20577"/>
          <ac:spMkLst>
            <pc:docMk/>
            <pc:sldMk cId="3108952532" sldId="274"/>
            <ac:spMk id="3" creationId="{C9FAB4A9-3A47-4F27-9B9E-4790EC6DAF75}"/>
          </ac:spMkLst>
        </pc:spChg>
      </pc:sldChg>
      <pc:sldChg chg="modSp mod">
        <pc:chgData name="namer albayaty" userId="ded90471ace2e2f3" providerId="LiveId" clId="{19639942-D8B7-45EE-8650-5799A44BCD4B}" dt="2022-01-14T07:14:21.532" v="262" actId="20577"/>
        <pc:sldMkLst>
          <pc:docMk/>
          <pc:sldMk cId="3536493120" sldId="275"/>
        </pc:sldMkLst>
        <pc:spChg chg="mod">
          <ac:chgData name="namer albayaty" userId="ded90471ace2e2f3" providerId="LiveId" clId="{19639942-D8B7-45EE-8650-5799A44BCD4B}" dt="2022-01-14T07:14:21.532" v="262" actId="20577"/>
          <ac:spMkLst>
            <pc:docMk/>
            <pc:sldMk cId="3536493120" sldId="275"/>
            <ac:spMk id="3" creationId="{C9FAB4A9-3A47-4F27-9B9E-4790EC6DAF75}"/>
          </ac:spMkLst>
        </pc:spChg>
      </pc:sldChg>
      <pc:sldChg chg="modSp del mod">
        <pc:chgData name="namer albayaty" userId="ded90471ace2e2f3" providerId="LiveId" clId="{19639942-D8B7-45EE-8650-5799A44BCD4B}" dt="2022-01-14T07:02:54.971" v="109" actId="47"/>
        <pc:sldMkLst>
          <pc:docMk/>
          <pc:sldMk cId="2435986509" sldId="288"/>
        </pc:sldMkLst>
        <pc:spChg chg="mod">
          <ac:chgData name="namer albayaty" userId="ded90471ace2e2f3" providerId="LiveId" clId="{19639942-D8B7-45EE-8650-5799A44BCD4B}" dt="2022-01-14T07:02:42.747" v="108" actId="6549"/>
          <ac:spMkLst>
            <pc:docMk/>
            <pc:sldMk cId="2435986509" sldId="288"/>
            <ac:spMk id="3" creationId="{09218C8A-605B-40E2-924D-FEE1D9EF94A4}"/>
          </ac:spMkLst>
        </pc:spChg>
      </pc:sldChg>
      <pc:sldChg chg="modSp mod">
        <pc:chgData name="namer albayaty" userId="ded90471ace2e2f3" providerId="LiveId" clId="{19639942-D8B7-45EE-8650-5799A44BCD4B}" dt="2022-01-15T10:34:20.203" v="477" actId="113"/>
        <pc:sldMkLst>
          <pc:docMk/>
          <pc:sldMk cId="769290026" sldId="290"/>
        </pc:sldMkLst>
        <pc:spChg chg="mod">
          <ac:chgData name="namer albayaty" userId="ded90471ace2e2f3" providerId="LiveId" clId="{19639942-D8B7-45EE-8650-5799A44BCD4B}" dt="2022-01-15T10:34:20.203" v="477" actId="113"/>
          <ac:spMkLst>
            <pc:docMk/>
            <pc:sldMk cId="769290026" sldId="290"/>
            <ac:spMk id="3" creationId="{C9FAB4A9-3A47-4F27-9B9E-4790EC6DAF75}"/>
          </ac:spMkLst>
        </pc:spChg>
      </pc:sldChg>
      <pc:sldChg chg="modSp mod">
        <pc:chgData name="namer albayaty" userId="ded90471ace2e2f3" providerId="LiveId" clId="{19639942-D8B7-45EE-8650-5799A44BCD4B}" dt="2022-01-15T10:37:33.791" v="483" actId="20577"/>
        <pc:sldMkLst>
          <pc:docMk/>
          <pc:sldMk cId="3158194930" sldId="291"/>
        </pc:sldMkLst>
        <pc:spChg chg="mod">
          <ac:chgData name="namer albayaty" userId="ded90471ace2e2f3" providerId="LiveId" clId="{19639942-D8B7-45EE-8650-5799A44BCD4B}" dt="2022-01-15T10:37:33.791" v="483" actId="20577"/>
          <ac:spMkLst>
            <pc:docMk/>
            <pc:sldMk cId="3158194930" sldId="291"/>
            <ac:spMk id="3" creationId="{C9FAB4A9-3A47-4F27-9B9E-4790EC6DAF75}"/>
          </ac:spMkLst>
        </pc:spChg>
      </pc:sldChg>
      <pc:sldChg chg="del">
        <pc:chgData name="namer albayaty" userId="ded90471ace2e2f3" providerId="LiveId" clId="{19639942-D8B7-45EE-8650-5799A44BCD4B}" dt="2022-01-14T07:24:25.699" v="403" actId="47"/>
        <pc:sldMkLst>
          <pc:docMk/>
          <pc:sldMk cId="3007627223" sldId="292"/>
        </pc:sldMkLst>
      </pc:sldChg>
      <pc:sldChg chg="addSp delSp modSp new mod">
        <pc:chgData name="namer albayaty" userId="ded90471ace2e2f3" providerId="LiveId" clId="{19639942-D8B7-45EE-8650-5799A44BCD4B}" dt="2022-01-14T07:10:26.377" v="157" actId="1076"/>
        <pc:sldMkLst>
          <pc:docMk/>
          <pc:sldMk cId="2509121744" sldId="293"/>
        </pc:sldMkLst>
        <pc:spChg chg="del">
          <ac:chgData name="namer albayaty" userId="ded90471ace2e2f3" providerId="LiveId" clId="{19639942-D8B7-45EE-8650-5799A44BCD4B}" dt="2022-01-14T07:09:30.389" v="149" actId="478"/>
          <ac:spMkLst>
            <pc:docMk/>
            <pc:sldMk cId="2509121744" sldId="293"/>
            <ac:spMk id="2" creationId="{8999D061-2D95-43E6-B49C-12BBD1994862}"/>
          </ac:spMkLst>
        </pc:spChg>
        <pc:spChg chg="del">
          <ac:chgData name="namer albayaty" userId="ded90471ace2e2f3" providerId="LiveId" clId="{19639942-D8B7-45EE-8650-5799A44BCD4B}" dt="2022-01-14T07:09:28.569" v="148" actId="478"/>
          <ac:spMkLst>
            <pc:docMk/>
            <pc:sldMk cId="2509121744" sldId="293"/>
            <ac:spMk id="3" creationId="{384AB3AA-CC47-4229-AEF1-61D3D7CB42E5}"/>
          </ac:spMkLst>
        </pc:spChg>
        <pc:picChg chg="add mod">
          <ac:chgData name="namer albayaty" userId="ded90471ace2e2f3" providerId="LiveId" clId="{19639942-D8B7-45EE-8650-5799A44BCD4B}" dt="2022-01-14T07:10:26.377" v="157" actId="1076"/>
          <ac:picMkLst>
            <pc:docMk/>
            <pc:sldMk cId="2509121744" sldId="293"/>
            <ac:picMk id="1026" creationId="{5E2AAA87-267E-4471-8F7C-FAA42A4A129A}"/>
          </ac:picMkLst>
        </pc:picChg>
      </pc:sldChg>
      <pc:sldChg chg="delSp modSp new del mod ord">
        <pc:chgData name="namer albayaty" userId="ded90471ace2e2f3" providerId="LiveId" clId="{19639942-D8B7-45EE-8650-5799A44BCD4B}" dt="2022-01-14T07:31:07.006" v="456" actId="47"/>
        <pc:sldMkLst>
          <pc:docMk/>
          <pc:sldMk cId="2977457936" sldId="294"/>
        </pc:sldMkLst>
        <pc:spChg chg="mod">
          <ac:chgData name="namer albayaty" userId="ded90471ace2e2f3" providerId="LiveId" clId="{19639942-D8B7-45EE-8650-5799A44BCD4B}" dt="2022-01-14T07:26:13.851" v="423" actId="121"/>
          <ac:spMkLst>
            <pc:docMk/>
            <pc:sldMk cId="2977457936" sldId="294"/>
            <ac:spMk id="2" creationId="{86399E8D-3978-4B23-80D1-A50EF4A24A7A}"/>
          </ac:spMkLst>
        </pc:spChg>
        <pc:spChg chg="del">
          <ac:chgData name="namer albayaty" userId="ded90471ace2e2f3" providerId="LiveId" clId="{19639942-D8B7-45EE-8650-5799A44BCD4B}" dt="2022-01-14T07:25:00.817" v="406" actId="478"/>
          <ac:spMkLst>
            <pc:docMk/>
            <pc:sldMk cId="2977457936" sldId="294"/>
            <ac:spMk id="3" creationId="{4DAD291F-91C4-4962-A5BD-E37DF3D5E56F}"/>
          </ac:spMkLst>
        </pc:spChg>
      </pc:sldChg>
      <pc:sldChg chg="delSp modSp new del mod">
        <pc:chgData name="namer albayaty" userId="ded90471ace2e2f3" providerId="LiveId" clId="{19639942-D8B7-45EE-8650-5799A44BCD4B}" dt="2022-01-14T07:28:34.414" v="448" actId="47"/>
        <pc:sldMkLst>
          <pc:docMk/>
          <pc:sldMk cId="649242373" sldId="295"/>
        </pc:sldMkLst>
        <pc:spChg chg="mod">
          <ac:chgData name="namer albayaty" userId="ded90471ace2e2f3" providerId="LiveId" clId="{19639942-D8B7-45EE-8650-5799A44BCD4B}" dt="2022-01-14T07:27:53.520" v="447" actId="121"/>
          <ac:spMkLst>
            <pc:docMk/>
            <pc:sldMk cId="649242373" sldId="295"/>
            <ac:spMk id="2" creationId="{EAE0935F-90D0-41CC-87A2-745A69F021C2}"/>
          </ac:spMkLst>
        </pc:spChg>
        <pc:spChg chg="del">
          <ac:chgData name="namer albayaty" userId="ded90471ace2e2f3" providerId="LiveId" clId="{19639942-D8B7-45EE-8650-5799A44BCD4B}" dt="2022-01-14T07:26:54.917" v="425" actId="478"/>
          <ac:spMkLst>
            <pc:docMk/>
            <pc:sldMk cId="649242373" sldId="295"/>
            <ac:spMk id="3" creationId="{8B05BC7B-C1C8-4139-90FD-B77E698C5A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AFE5D-AB0D-48AA-B260-A6A9FC09726F}" type="datetimeFigureOut">
              <a:rPr lang="en-US" smtClean="0"/>
              <a:t>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09DC2-2EBA-417C-A743-521691963C4A}" type="slidenum">
              <a:rPr lang="en-US" smtClean="0"/>
              <a:t>‹#›</a:t>
            </a:fld>
            <a:endParaRPr lang="en-US"/>
          </a:p>
        </p:txBody>
      </p:sp>
    </p:spTree>
    <p:extLst>
      <p:ext uri="{BB962C8B-B14F-4D97-AF65-F5344CB8AC3E}">
        <p14:creationId xmlns:p14="http://schemas.microsoft.com/office/powerpoint/2010/main" val="295794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005070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81321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60378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960456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089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191441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630400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62834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61236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59306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AD4C0A-FFFA-405A-99C3-C6B7C2B7B232}"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0752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D4C0A-FFFA-405A-99C3-C6B7C2B7B232}" type="datetimeFigureOut">
              <a:rPr lang="en-US" smtClean="0"/>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62958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AD4C0A-FFFA-405A-99C3-C6B7C2B7B232}" type="datetimeFigureOut">
              <a:rPr lang="en-US" smtClean="0"/>
              <a:t>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119590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D4C0A-FFFA-405A-99C3-C6B7C2B7B232}" type="datetimeFigureOut">
              <a:rPr lang="en-US" smtClean="0"/>
              <a:t>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70813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84648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392256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AD4C0A-FFFA-405A-99C3-C6B7C2B7B232}" type="datetimeFigureOut">
              <a:rPr lang="en-US" smtClean="0"/>
              <a:t>1/15/2022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C26A83-F26E-4BA0-9344-13532DBBCC38}" type="slidenum">
              <a:rPr lang="en-US" smtClean="0"/>
              <a:t>‹#›</a:t>
            </a:fld>
            <a:endParaRPr lang="en-US"/>
          </a:p>
        </p:txBody>
      </p:sp>
    </p:spTree>
    <p:extLst>
      <p:ext uri="{BB962C8B-B14F-4D97-AF65-F5344CB8AC3E}">
        <p14:creationId xmlns:p14="http://schemas.microsoft.com/office/powerpoint/2010/main" val="3395305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naraa.com/post/2950/"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D753-91E5-461F-B9A3-8E80784D2D8B}"/>
              </a:ext>
            </a:extLst>
          </p:cNvPr>
          <p:cNvSpPr>
            <a:spLocks noGrp="1"/>
          </p:cNvSpPr>
          <p:nvPr>
            <p:ph type="ctrTitle"/>
          </p:nvPr>
        </p:nvSpPr>
        <p:spPr>
          <a:xfrm>
            <a:off x="1581495" y="2952980"/>
            <a:ext cx="7766936" cy="1646302"/>
          </a:xfrm>
        </p:spPr>
        <p:txBody>
          <a:bodyPr>
            <a:noAutofit/>
          </a:bodyPr>
          <a:lstStyle/>
          <a:p>
            <a:pPr algn="ctr"/>
            <a:r>
              <a:rPr lang="ar-IQ" sz="3600" dirty="0">
                <a:solidFill>
                  <a:srgbClr val="FF0000"/>
                </a:solidFill>
              </a:rPr>
              <a:t>كلية الفنون الجميلة – قسم الفنون التشكيلية</a:t>
            </a:r>
            <a:br>
              <a:rPr lang="ar-IQ" sz="3600" dirty="0">
                <a:solidFill>
                  <a:srgbClr val="FF0000"/>
                </a:solidFill>
              </a:rPr>
            </a:br>
            <a:r>
              <a:rPr lang="ar-IQ" sz="4800" b="1" dirty="0">
                <a:solidFill>
                  <a:schemeClr val="tx1"/>
                </a:solidFill>
                <a:latin typeface="AbdoMaster-Black" panose="02000500030000020004" pitchFamily="50" charset="-78"/>
                <a:cs typeface="AbdoMaster-Black" panose="02000500030000020004" pitchFamily="50" charset="-78"/>
              </a:rPr>
              <a:t>أصول البحث</a:t>
            </a:r>
            <a:br>
              <a:rPr lang="ar-IQ" sz="3600" dirty="0">
                <a:solidFill>
                  <a:srgbClr val="FF0000"/>
                </a:solidFill>
              </a:rPr>
            </a:br>
            <a:r>
              <a:rPr lang="ar-IQ" sz="3600" dirty="0">
                <a:solidFill>
                  <a:srgbClr val="FF0000"/>
                </a:solidFill>
              </a:rPr>
              <a:t>محاضرة رقم (9)</a:t>
            </a:r>
            <a:br>
              <a:rPr lang="ar-IQ" sz="3600" dirty="0">
                <a:solidFill>
                  <a:srgbClr val="FF0000"/>
                </a:solidFill>
              </a:rPr>
            </a:br>
            <a:br>
              <a:rPr lang="ar-IQ" sz="3600" dirty="0">
                <a:solidFill>
                  <a:srgbClr val="FF0000"/>
                </a:solidFill>
              </a:rPr>
            </a:br>
            <a:r>
              <a:rPr lang="ar-IQ" sz="2800" b="1" dirty="0">
                <a:solidFill>
                  <a:schemeClr val="tx1"/>
                </a:solidFill>
                <a:latin typeface="AbdoMaster-Black" panose="02000500030000020004" pitchFamily="50" charset="-78"/>
                <a:cs typeface="AbdoMaster-Black" panose="02000500030000020004" pitchFamily="50" charset="-78"/>
              </a:rPr>
              <a:t>الخطة البحثية: تعريفها، وأهميتها، وخطواتها</a:t>
            </a:r>
            <a:br>
              <a:rPr lang="ar-IQ" sz="3600" dirty="0">
                <a:solidFill>
                  <a:srgbClr val="FF0000"/>
                </a:solidFill>
              </a:rPr>
            </a:br>
            <a:r>
              <a:rPr lang="ar-IQ" sz="3600" dirty="0">
                <a:solidFill>
                  <a:srgbClr val="FF0000"/>
                </a:solidFill>
              </a:rPr>
              <a:t>2021-2022</a:t>
            </a:r>
            <a:endParaRPr lang="en-US" sz="3600" dirty="0">
              <a:solidFill>
                <a:srgbClr val="FF0000"/>
              </a:solidFill>
            </a:endParaRPr>
          </a:p>
        </p:txBody>
      </p:sp>
      <p:sp>
        <p:nvSpPr>
          <p:cNvPr id="3" name="Subtitle 2">
            <a:extLst>
              <a:ext uri="{FF2B5EF4-FFF2-40B4-BE49-F238E27FC236}">
                <a16:creationId xmlns:a16="http://schemas.microsoft.com/office/drawing/2014/main" id="{234947B6-4E2D-41EA-B49C-381586A48F80}"/>
              </a:ext>
            </a:extLst>
          </p:cNvPr>
          <p:cNvSpPr>
            <a:spLocks noGrp="1"/>
          </p:cNvSpPr>
          <p:nvPr>
            <p:ph type="subTitle" idx="1"/>
          </p:nvPr>
        </p:nvSpPr>
        <p:spPr>
          <a:xfrm>
            <a:off x="1581495" y="5284210"/>
            <a:ext cx="7766936" cy="1096899"/>
          </a:xfrm>
        </p:spPr>
        <p:txBody>
          <a:bodyPr>
            <a:normAutofit fontScale="92500" lnSpcReduction="20000"/>
          </a:bodyPr>
          <a:lstStyle/>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أستاذ المادة </a:t>
            </a:r>
          </a:p>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الأستاذ الدكتور </a:t>
            </a:r>
          </a:p>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نمير قاسم خلف </a:t>
            </a:r>
            <a:endParaRPr lang="en-US" sz="2400" b="1" dirty="0">
              <a:solidFill>
                <a:schemeClr val="tx1">
                  <a:lumMod val="75000"/>
                  <a:lumOff val="25000"/>
                </a:schemeClr>
              </a:solidFill>
              <a:latin typeface="AbdoMaster-Regular" panose="02000500030000020004" pitchFamily="50" charset="-78"/>
              <a:cs typeface="AbdoMaster-Regular" panose="02000500030000020004" pitchFamily="50" charset="-78"/>
            </a:endParaRPr>
          </a:p>
        </p:txBody>
      </p:sp>
    </p:spTree>
    <p:extLst>
      <p:ext uri="{BB962C8B-B14F-4D97-AF65-F5344CB8AC3E}">
        <p14:creationId xmlns:p14="http://schemas.microsoft.com/office/powerpoint/2010/main" val="12508159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B8C9F-1299-4664-A15E-1986D05540E7}"/>
              </a:ext>
            </a:extLst>
          </p:cNvPr>
          <p:cNvSpPr txBox="1"/>
          <p:nvPr/>
        </p:nvSpPr>
        <p:spPr>
          <a:xfrm>
            <a:off x="596702" y="1573748"/>
            <a:ext cx="9043844" cy="3416320"/>
          </a:xfrm>
          <a:prstGeom prst="rect">
            <a:avLst/>
          </a:prstGeom>
          <a:noFill/>
        </p:spPr>
        <p:txBody>
          <a:bodyPr wrap="square" rtlCol="0">
            <a:spAutoFit/>
          </a:bodyPr>
          <a:lstStyle/>
          <a:p>
            <a:pPr algn="just" rtl="1"/>
            <a:r>
              <a:rPr lang="ar-IQ" sz="2400" b="1" i="0" dirty="0">
                <a:solidFill>
                  <a:srgbClr val="666666"/>
                </a:solidFill>
                <a:effectLst/>
                <a:latin typeface="notonaskharabic"/>
              </a:rPr>
              <a:t>7- الإطار النظري.</a:t>
            </a:r>
            <a:endParaRPr lang="ar-IQ" sz="2400" b="0" i="0" dirty="0">
              <a:solidFill>
                <a:srgbClr val="666666"/>
              </a:solidFill>
              <a:effectLst/>
              <a:latin typeface="notonaskharabic"/>
            </a:endParaRPr>
          </a:p>
          <a:p>
            <a:pPr algn="just" rtl="1"/>
            <a:r>
              <a:rPr lang="ar-IQ" sz="2400" b="1" i="0" dirty="0">
                <a:solidFill>
                  <a:srgbClr val="666666"/>
                </a:solidFill>
                <a:effectLst/>
                <a:latin typeface="notonaskharabic"/>
              </a:rPr>
              <a:t>8- الدراسات السابقة.</a:t>
            </a:r>
            <a:endParaRPr lang="ar-IQ" sz="2400" b="0" i="0" dirty="0">
              <a:solidFill>
                <a:srgbClr val="666666"/>
              </a:solidFill>
              <a:effectLst/>
              <a:latin typeface="notonaskharabic"/>
            </a:endParaRPr>
          </a:p>
          <a:p>
            <a:pPr algn="just" rtl="1"/>
            <a:r>
              <a:rPr lang="ar-IQ" sz="2400" b="1" i="0" dirty="0">
                <a:solidFill>
                  <a:srgbClr val="666666"/>
                </a:solidFill>
                <a:effectLst/>
                <a:latin typeface="notonaskharabic"/>
              </a:rPr>
              <a:t>9- تساؤلات وفروض البحث.</a:t>
            </a:r>
            <a:endParaRPr lang="ar-IQ" sz="2400" b="0" i="0" dirty="0">
              <a:solidFill>
                <a:srgbClr val="666666"/>
              </a:solidFill>
              <a:effectLst/>
              <a:latin typeface="notonaskharabic"/>
            </a:endParaRPr>
          </a:p>
          <a:p>
            <a:pPr algn="just" rtl="1"/>
            <a:r>
              <a:rPr lang="ar-IQ" sz="2400" b="1" i="0" dirty="0">
                <a:solidFill>
                  <a:srgbClr val="666666"/>
                </a:solidFill>
                <a:effectLst/>
                <a:latin typeface="notonaskharabic"/>
              </a:rPr>
              <a:t>10- مفاهيم البحث بمختلف أبعادها.</a:t>
            </a:r>
            <a:endParaRPr lang="ar-IQ" sz="2400" b="0" i="0" dirty="0">
              <a:solidFill>
                <a:srgbClr val="666666"/>
              </a:solidFill>
              <a:effectLst/>
              <a:latin typeface="notonaskharabic"/>
            </a:endParaRPr>
          </a:p>
          <a:p>
            <a:pPr algn="just" rtl="1"/>
            <a:r>
              <a:rPr lang="ar-IQ" sz="2400" b="1" i="0" dirty="0">
                <a:solidFill>
                  <a:srgbClr val="666666"/>
                </a:solidFill>
                <a:effectLst/>
                <a:latin typeface="notonaskharabic"/>
              </a:rPr>
              <a:t>11- منهج البحث وأدواته، والأساليب الإحصائية المزمع اتباعها.</a:t>
            </a:r>
            <a:endParaRPr lang="ar-IQ" sz="2400" b="0" i="0" dirty="0">
              <a:solidFill>
                <a:srgbClr val="666666"/>
              </a:solidFill>
              <a:effectLst/>
              <a:latin typeface="notonaskharabic"/>
            </a:endParaRPr>
          </a:p>
          <a:p>
            <a:pPr algn="just" rtl="1"/>
            <a:r>
              <a:rPr lang="ar-IQ" sz="2400" b="1" i="0" dirty="0">
                <a:solidFill>
                  <a:srgbClr val="666666"/>
                </a:solidFill>
                <a:effectLst/>
                <a:latin typeface="notonaskharabic"/>
              </a:rPr>
              <a:t>12- تصور مقترح لأبواب وفصول البحث.</a:t>
            </a:r>
            <a:endParaRPr lang="ar-IQ" sz="2400" b="0" i="0" dirty="0">
              <a:solidFill>
                <a:srgbClr val="666666"/>
              </a:solidFill>
              <a:effectLst/>
              <a:latin typeface="notonaskharabic"/>
            </a:endParaRPr>
          </a:p>
          <a:p>
            <a:pPr algn="just" rtl="1"/>
            <a:r>
              <a:rPr lang="ar-IQ" sz="2400" b="1" i="0" dirty="0">
                <a:solidFill>
                  <a:srgbClr val="666666"/>
                </a:solidFill>
                <a:effectLst/>
                <a:latin typeface="notonaskharabic"/>
              </a:rPr>
              <a:t>13- مصادر البحث:- </a:t>
            </a:r>
            <a:r>
              <a:rPr lang="ar-IQ" sz="2400" b="0" i="0" dirty="0">
                <a:solidFill>
                  <a:srgbClr val="666666"/>
                </a:solidFill>
                <a:effectLst/>
                <a:latin typeface="notonaskharabic"/>
              </a:rPr>
              <a:t>تذكر فيه المراجع والمصادر المهمة التي تعينك في بناء أدوات بحثك، والإجراءات والاختبارات التي تفيدك في حل مشكلتك.</a:t>
            </a:r>
          </a:p>
        </p:txBody>
      </p:sp>
    </p:spTree>
    <p:extLst>
      <p:ext uri="{BB962C8B-B14F-4D97-AF65-F5344CB8AC3E}">
        <p14:creationId xmlns:p14="http://schemas.microsoft.com/office/powerpoint/2010/main" val="661166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C1114A-0DDA-4217-A668-F56D553EFB2E}"/>
              </a:ext>
            </a:extLst>
          </p:cNvPr>
          <p:cNvSpPr txBox="1"/>
          <p:nvPr/>
        </p:nvSpPr>
        <p:spPr>
          <a:xfrm>
            <a:off x="989597" y="876175"/>
            <a:ext cx="8966448" cy="5262979"/>
          </a:xfrm>
          <a:prstGeom prst="rect">
            <a:avLst/>
          </a:prstGeom>
          <a:noFill/>
        </p:spPr>
        <p:txBody>
          <a:bodyPr wrap="square" rtlCol="0">
            <a:spAutoFit/>
          </a:bodyPr>
          <a:lstStyle/>
          <a:p>
            <a:pPr algn="just" rtl="1"/>
            <a:r>
              <a:rPr lang="ar-IQ" sz="2400" b="1" i="0" u="none" strike="noStrike" dirty="0">
                <a:solidFill>
                  <a:srgbClr val="FF0000"/>
                </a:solidFill>
                <a:effectLst/>
                <a:latin typeface="notonaskharabic"/>
              </a:rPr>
              <a:t> علامات الخطة الجيدة </a:t>
            </a:r>
            <a:endParaRPr lang="ar-IQ" sz="2400" b="0" i="0" dirty="0">
              <a:solidFill>
                <a:srgbClr val="FF0000"/>
              </a:solidFill>
              <a:effectLst/>
              <a:latin typeface="notonaskharabic"/>
            </a:endParaRPr>
          </a:p>
          <a:p>
            <a:pPr algn="just" rtl="1"/>
            <a:r>
              <a:rPr lang="ar-IQ" sz="2400" b="0" i="0" dirty="0">
                <a:solidFill>
                  <a:srgbClr val="666666"/>
                </a:solidFill>
                <a:effectLst/>
                <a:latin typeface="notonaskharabic"/>
              </a:rPr>
              <a:t>1- أن تكون منفصلة عن المشكلة المراد دراستها، بحيث أنه لو تغير العنوان، لكان هناك نشاز بين مفردات الخطة والعنوان الجديد، ويكون هذا أكثر وضوحاً في بعض العناصر؛ مثل: عنصر تحديد المشكلة، والدراسات السابقة.</a:t>
            </a:r>
          </a:p>
          <a:p>
            <a:pPr algn="just" rtl="1"/>
            <a:r>
              <a:rPr lang="ar-IQ" sz="2400" b="0" i="0" dirty="0">
                <a:solidFill>
                  <a:srgbClr val="666666"/>
                </a:solidFill>
                <a:effectLst/>
                <a:latin typeface="notonaskharabic"/>
              </a:rPr>
              <a:t>2- عند قراءة فقرة تحديد المشكلة، يشعر القارئ بأن معد الخطة قد قرأ ما فيه الكفاية حول موضوع الدراسة، وأدرك أبعادها، وهذا الشعور يكون أكثر جلاءً عندما يأخذ التحديد شكل الفروض.</a:t>
            </a:r>
          </a:p>
          <a:p>
            <a:pPr algn="just" rtl="1"/>
            <a:r>
              <a:rPr lang="ar-IQ" sz="2400" b="0" i="0" dirty="0">
                <a:solidFill>
                  <a:srgbClr val="666666"/>
                </a:solidFill>
                <a:effectLst/>
                <a:latin typeface="notonaskharabic"/>
              </a:rPr>
              <a:t>3- ألا يعبر عنصر الدراسات السابقة عن الكمية التي قرأتها فحسب، بل أيضاً عن الكيفية التي قرأت بها، ويقود تلقائياً إلى النقطة التي ستبدأ منها البحث.</a:t>
            </a:r>
          </a:p>
          <a:p>
            <a:pPr algn="just" rtl="1"/>
            <a:r>
              <a:rPr lang="ar-IQ" sz="2400" b="0" i="0" dirty="0">
                <a:solidFill>
                  <a:srgbClr val="666666"/>
                </a:solidFill>
                <a:effectLst/>
                <a:latin typeface="notonaskharabic"/>
              </a:rPr>
              <a:t>4- الوضوح التام لجزئية جمع المادة العلمية، بحيث لا تترك مجالاً كبيراً للتساؤلات حول أنواع مصادر البحث، والمتوفر منها وغير المتوفر منها، وأماكن وجودها، وطريقة الوصول إليها، وطريقة الحصول عليها.</a:t>
            </a:r>
          </a:p>
        </p:txBody>
      </p:sp>
    </p:spTree>
    <p:extLst>
      <p:ext uri="{BB962C8B-B14F-4D97-AF65-F5344CB8AC3E}">
        <p14:creationId xmlns:p14="http://schemas.microsoft.com/office/powerpoint/2010/main" val="3374210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B8C9F-1299-4664-A15E-1986D05540E7}"/>
              </a:ext>
            </a:extLst>
          </p:cNvPr>
          <p:cNvSpPr txBox="1"/>
          <p:nvPr/>
        </p:nvSpPr>
        <p:spPr>
          <a:xfrm>
            <a:off x="925034" y="872329"/>
            <a:ext cx="8290610" cy="4524315"/>
          </a:xfrm>
          <a:prstGeom prst="rect">
            <a:avLst/>
          </a:prstGeom>
          <a:noFill/>
        </p:spPr>
        <p:txBody>
          <a:bodyPr wrap="square" rtlCol="0">
            <a:spAutoFit/>
          </a:bodyPr>
          <a:lstStyle/>
          <a:p>
            <a:pPr algn="just" rtl="1"/>
            <a:r>
              <a:rPr lang="ar-IQ" sz="2400" b="0" i="0" dirty="0">
                <a:solidFill>
                  <a:srgbClr val="666666"/>
                </a:solidFill>
                <a:effectLst/>
                <a:latin typeface="notonaskharabic"/>
              </a:rPr>
              <a:t>5- أن تكون معايير الدراسات الميدانية وثيقة الصلة بموضوع البحث، وتبتعد عن العمومية، ومتسقة مع فقرات تحديد المشكلة، وتوفر الإجابات اللازمة على أسئلة البحث.</a:t>
            </a:r>
          </a:p>
          <a:p>
            <a:pPr algn="just" rtl="1"/>
            <a:r>
              <a:rPr lang="ar-IQ" sz="2400" b="0" i="0" dirty="0">
                <a:solidFill>
                  <a:srgbClr val="666666"/>
                </a:solidFill>
                <a:effectLst/>
                <a:latin typeface="notonaskharabic"/>
              </a:rPr>
              <a:t>6- وضوح ودقة القواعد المتصلة بتحليل المادة العلمية.</a:t>
            </a:r>
          </a:p>
          <a:p>
            <a:pPr algn="just" rtl="1"/>
            <a:r>
              <a:rPr lang="ar-IQ" sz="2400" b="0" i="0" dirty="0">
                <a:solidFill>
                  <a:srgbClr val="666666"/>
                </a:solidFill>
                <a:effectLst/>
                <a:latin typeface="notonaskharabic"/>
              </a:rPr>
              <a:t>7- تعطي الخطة القارئ تصوراً واضحاً عما سيكون عليه البحث عقب التنفيذ، ليس من حيث مضمون النتائج، ولكن ترابط المضمونات، واتساق فقراتها وموضوعاتها.</a:t>
            </a:r>
          </a:p>
          <a:p>
            <a:pPr algn="just" rtl="1"/>
            <a:r>
              <a:rPr lang="ar-IQ" sz="2400" b="0" i="0" dirty="0">
                <a:solidFill>
                  <a:srgbClr val="666666"/>
                </a:solidFill>
                <a:effectLst/>
                <a:latin typeface="notonaskharabic"/>
              </a:rPr>
              <a:t>8- يمكن لشخص اّخر تنفيذ الخطة دون أن تختلف النتائج العامة كثيراً.</a:t>
            </a:r>
          </a:p>
          <a:p>
            <a:pPr algn="just" rtl="1"/>
            <a:r>
              <a:rPr lang="ar-IQ" sz="2400" b="0" i="0" dirty="0">
                <a:solidFill>
                  <a:srgbClr val="666666"/>
                </a:solidFill>
                <a:effectLst/>
                <a:latin typeface="notonaskharabic"/>
              </a:rPr>
              <a:t>9- التوثيق الدقيق للاقتباسات المباشرة وغير المباشرة في إعداد الخطة كلها، سواء عند تعارض الدراسات السابقة، أو عند تصميم المنهج.</a:t>
            </a:r>
          </a:p>
        </p:txBody>
      </p:sp>
    </p:spTree>
    <p:extLst>
      <p:ext uri="{BB962C8B-B14F-4D97-AF65-F5344CB8AC3E}">
        <p14:creationId xmlns:p14="http://schemas.microsoft.com/office/powerpoint/2010/main" val="3104276451"/>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39EF47B-B9AC-46DA-8855-96823D6088D8}"/>
              </a:ext>
            </a:extLst>
          </p:cNvPr>
          <p:cNvGraphicFramePr>
            <a:graphicFrameLocks noGrp="1"/>
          </p:cNvGraphicFramePr>
          <p:nvPr>
            <p:extLst>
              <p:ext uri="{D42A27DB-BD31-4B8C-83A1-F6EECF244321}">
                <p14:modId xmlns:p14="http://schemas.microsoft.com/office/powerpoint/2010/main" val="3455880149"/>
              </p:ext>
            </p:extLst>
          </p:nvPr>
        </p:nvGraphicFramePr>
        <p:xfrm>
          <a:off x="2491435" y="2211572"/>
          <a:ext cx="6734175" cy="1576657"/>
        </p:xfrm>
        <a:graphic>
          <a:graphicData uri="http://schemas.openxmlformats.org/drawingml/2006/table">
            <a:tbl>
              <a:tblPr rtl="1" firstRow="1" firstCol="1" lastRow="1" lastCol="1" bandRow="1" bandCol="1">
                <a:tableStyleId>{5C22544A-7EE6-4342-B048-85BDC9FD1C3A}</a:tableStyleId>
              </a:tblPr>
              <a:tblGrid>
                <a:gridCol w="6734175">
                  <a:extLst>
                    <a:ext uri="{9D8B030D-6E8A-4147-A177-3AD203B41FA5}">
                      <a16:colId xmlns:a16="http://schemas.microsoft.com/office/drawing/2014/main" val="2874864262"/>
                    </a:ext>
                  </a:extLst>
                </a:gridCol>
              </a:tblGrid>
              <a:tr h="1576657">
                <a:tc>
                  <a:txBody>
                    <a:bodyPr/>
                    <a:lstStyle/>
                    <a:p>
                      <a:pPr algn="ctr" rtl="1"/>
                      <a:r>
                        <a:rPr lang="ar-SA" sz="4800" b="1" kern="1200" dirty="0">
                          <a:solidFill>
                            <a:schemeClr val="tx1"/>
                          </a:solidFill>
                          <a:latin typeface="AbdoMaster-Black" panose="02000500030000020004" pitchFamily="50" charset="-78"/>
                          <a:ea typeface="+mj-ea"/>
                          <a:cs typeface="AbdoMaster-Black" panose="02000500030000020004" pitchFamily="50" charset="-78"/>
                        </a:rPr>
                        <a:t>خطوات</a:t>
                      </a:r>
                      <a:endParaRPr lang="ar-IQ" sz="4800" b="1" kern="1200" dirty="0">
                        <a:solidFill>
                          <a:schemeClr val="tx1"/>
                        </a:solidFill>
                        <a:latin typeface="AbdoMaster-Black" panose="02000500030000020004" pitchFamily="50" charset="-78"/>
                        <a:ea typeface="+mj-ea"/>
                        <a:cs typeface="AbdoMaster-Black" panose="02000500030000020004" pitchFamily="50" charset="-78"/>
                      </a:endParaRPr>
                    </a:p>
                    <a:p>
                      <a:pPr algn="ctr" rtl="1"/>
                      <a:r>
                        <a:rPr lang="ar-SA" sz="4800" b="1" kern="1200" dirty="0">
                          <a:solidFill>
                            <a:schemeClr val="tx1"/>
                          </a:solidFill>
                          <a:latin typeface="AbdoMaster-Black" panose="02000500030000020004" pitchFamily="50" charset="-78"/>
                          <a:ea typeface="+mj-ea"/>
                          <a:cs typeface="AbdoMaster-Black" panose="02000500030000020004" pitchFamily="50" charset="-78"/>
                        </a:rPr>
                        <a:t> البحث العلمي </a:t>
                      </a:r>
                      <a:endParaRPr lang="en-US" sz="4800" b="1" kern="1200" dirty="0">
                        <a:solidFill>
                          <a:schemeClr val="tx1"/>
                        </a:solidFill>
                        <a:latin typeface="AbdoMaster-Black" panose="02000500030000020004" pitchFamily="50" charset="-78"/>
                        <a:ea typeface="+mj-ea"/>
                        <a:cs typeface="AbdoMaster-Black" panose="02000500030000020004" pitchFamily="50" charset="-78"/>
                      </a:endParaRPr>
                    </a:p>
                  </a:txBody>
                  <a:tcPr marL="68580" marR="68580" marT="0" marB="0">
                    <a:solidFill>
                      <a:schemeClr val="accent4">
                        <a:lumMod val="60000"/>
                        <a:lumOff val="40000"/>
                      </a:schemeClr>
                    </a:solidFill>
                  </a:tcPr>
                </a:tc>
                <a:extLst>
                  <a:ext uri="{0D108BD9-81ED-4DB2-BD59-A6C34878D82A}">
                    <a16:rowId xmlns:a16="http://schemas.microsoft.com/office/drawing/2014/main" val="3989432962"/>
                  </a:ext>
                </a:extLst>
              </a:tr>
            </a:tbl>
          </a:graphicData>
        </a:graphic>
      </p:graphicFrame>
    </p:spTree>
    <p:extLst>
      <p:ext uri="{BB962C8B-B14F-4D97-AF65-F5344CB8AC3E}">
        <p14:creationId xmlns:p14="http://schemas.microsoft.com/office/powerpoint/2010/main" val="32326530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الخطة البحثية: تعريفها، وأهميتها، وخطواتها">
            <a:extLst>
              <a:ext uri="{FF2B5EF4-FFF2-40B4-BE49-F238E27FC236}">
                <a16:creationId xmlns:a16="http://schemas.microsoft.com/office/drawing/2014/main" id="{5E2AAA87-267E-4471-8F7C-FAA42A4A12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232" b="16791"/>
          <a:stretch/>
        </p:blipFill>
        <p:spPr bwMode="auto">
          <a:xfrm>
            <a:off x="-730250" y="0"/>
            <a:ext cx="136525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12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000559" y="982176"/>
            <a:ext cx="8972780" cy="5632311"/>
          </a:xfrm>
          <a:prstGeom prst="rect">
            <a:avLst/>
          </a:prstGeom>
          <a:noFill/>
        </p:spPr>
        <p:txBody>
          <a:bodyPr wrap="square" rtlCol="0">
            <a:spAutoFit/>
          </a:bodyPr>
          <a:lstStyle/>
          <a:p>
            <a:pPr marL="0" indent="0" algn="just" rtl="1">
              <a:buNone/>
            </a:pPr>
            <a:r>
              <a:rPr lang="ar-IQ" sz="2400" b="0" i="0" dirty="0">
                <a:solidFill>
                  <a:srgbClr val="FF0000"/>
                </a:solidFill>
                <a:effectLst/>
                <a:latin typeface="notonaskharabic"/>
              </a:rPr>
              <a:t>مقدمة : </a:t>
            </a:r>
          </a:p>
          <a:p>
            <a:pPr marL="0" indent="0" algn="just" rtl="1">
              <a:buNone/>
            </a:pPr>
            <a:endParaRPr lang="ar-IQ" sz="2400" b="0" i="0" dirty="0">
              <a:solidFill>
                <a:srgbClr val="000000"/>
              </a:solidFill>
              <a:effectLst/>
              <a:latin typeface="notonaskharabic"/>
            </a:endParaRPr>
          </a:p>
          <a:p>
            <a:pPr algn="just" rtl="1"/>
            <a:r>
              <a:rPr lang="ar-IQ" sz="2400" b="0" i="0" u="none" strike="noStrike" dirty="0">
                <a:solidFill>
                  <a:srgbClr val="0000CD"/>
                </a:solidFill>
                <a:effectLst/>
                <a:latin typeface="notonaskharabic"/>
                <a:hlinkClick r:id="rId3" tooltip="خطة البحث الجامعي والعلمي بالتفاصيل"/>
              </a:rPr>
              <a:t>خطة البحث</a:t>
            </a:r>
            <a:r>
              <a:rPr lang="ar-IQ" sz="2400" b="0" i="0" dirty="0">
                <a:solidFill>
                  <a:srgbClr val="666666"/>
                </a:solidFill>
                <a:effectLst/>
                <a:latin typeface="notonaskharabic"/>
              </a:rPr>
              <a:t>:- هي التصور المستقبلي لطريقة تنفيذ الطالب او الباحث للبحث العلمي عن طريق جمع المادة العلمية، وطريقة معالجة الدراسة العلمية أو تحليلها، وطريقة عرض نتائج البحث العلمي بعد التنفيذ، وهي بمعنى اّخر الخطوات شبه التفصيلية والقواعد التي ستلتزم بها أثناء عملية تنفيذ البحث.</a:t>
            </a:r>
          </a:p>
          <a:p>
            <a:pPr algn="just" rtl="1"/>
            <a:r>
              <a:rPr lang="ar-IQ" sz="2400" b="0" i="0" dirty="0">
                <a:solidFill>
                  <a:srgbClr val="666666"/>
                </a:solidFill>
                <a:effectLst/>
                <a:latin typeface="notonaskharabic"/>
              </a:rPr>
              <a:t>وتعرف خطة الدراسة العلمية بصفة عامة بأنها:- الخطوط العريضة التي يسترشد بها الطالب الجامعي او الباحث عند تنفيذ دراسته، وتشبه بالبوصلة التي تدرك بها إلى أين تسير، وتسترشد بها في مسيرتك.</a:t>
            </a:r>
          </a:p>
          <a:p>
            <a:pPr algn="just" rtl="1"/>
            <a:r>
              <a:rPr lang="ar-IQ" sz="2400" b="0" i="0" dirty="0">
                <a:solidFill>
                  <a:srgbClr val="666666"/>
                </a:solidFill>
                <a:effectLst/>
                <a:latin typeface="notonaskharabic"/>
              </a:rPr>
              <a:t> والخطة هي المعيار الوحيد الذي يمكنك بواسطته الحكم على جدوى البحث والدراسة العلمية وجدارتك، ذلك لأن البحث العلمي قبل التنفيذ يعتبر في عالم المجهول.</a:t>
            </a:r>
          </a:p>
          <a:p>
            <a:br>
              <a:rPr lang="ar-IQ" sz="2400" dirty="0"/>
            </a:br>
            <a:endParaRPr lang="ar-IQ" sz="2400" b="0" i="0" dirty="0">
              <a:solidFill>
                <a:schemeClr val="tx1">
                  <a:lumMod val="95000"/>
                  <a:lumOff val="5000"/>
                </a:schemeClr>
              </a:solidFill>
              <a:effectLst/>
              <a:latin typeface="notonaskharabic"/>
            </a:endParaRPr>
          </a:p>
        </p:txBody>
      </p:sp>
    </p:spTree>
    <p:extLst>
      <p:ext uri="{BB962C8B-B14F-4D97-AF65-F5344CB8AC3E}">
        <p14:creationId xmlns:p14="http://schemas.microsoft.com/office/powerpoint/2010/main" val="31089525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393405" y="612844"/>
            <a:ext cx="10558130" cy="5632311"/>
          </a:xfrm>
          <a:prstGeom prst="rect">
            <a:avLst/>
          </a:prstGeom>
          <a:noFill/>
        </p:spPr>
        <p:txBody>
          <a:bodyPr wrap="square" rtlCol="0">
            <a:spAutoFit/>
          </a:bodyPr>
          <a:lstStyle/>
          <a:p>
            <a:pPr algn="just" rtl="1"/>
            <a:r>
              <a:rPr lang="ar-IQ" sz="2400" b="1" i="0" u="none" strike="noStrike" dirty="0">
                <a:solidFill>
                  <a:srgbClr val="FF0000"/>
                </a:solidFill>
                <a:effectLst/>
                <a:latin typeface="notonaskharabic"/>
              </a:rPr>
              <a:t> أهمية إعداد خطة البحث العلمي </a:t>
            </a:r>
          </a:p>
          <a:p>
            <a:pPr algn="just" rtl="1"/>
            <a:endParaRPr lang="ar-IQ" sz="2400" b="0" i="0" dirty="0">
              <a:solidFill>
                <a:srgbClr val="FF0000"/>
              </a:solidFill>
              <a:effectLst/>
              <a:latin typeface="notonaskharabic"/>
            </a:endParaRPr>
          </a:p>
          <a:p>
            <a:pPr algn="just" rtl="1"/>
            <a:r>
              <a:rPr lang="ar-IQ" sz="2400" b="0" i="0" dirty="0">
                <a:solidFill>
                  <a:srgbClr val="666666"/>
                </a:solidFill>
                <a:effectLst/>
                <a:latin typeface="notonaskharabic"/>
              </a:rPr>
              <a:t>1- يعين إعدادها على تحديد الهدف من الدراسة العلمية بالدقة المطلوبة؛ لأنك بدون الجهود التي تسبق إعداد الخطة الجيدة لا تتوفر لديك في العادة بصورة متعمقة عن موضوع البحث والدراسة العلمية وتفريعاتها وحدودها، فتلتزم عند إعداد الخطة بما لا يتفق مع المدة الزمنية المحددة لك، والإمكانات المتاحة لك.</a:t>
            </a:r>
          </a:p>
          <a:p>
            <a:pPr algn="just" rtl="1"/>
            <a:r>
              <a:rPr lang="ar-IQ" sz="2400" b="0" i="0" dirty="0">
                <a:solidFill>
                  <a:srgbClr val="666666"/>
                </a:solidFill>
                <a:effectLst/>
                <a:latin typeface="notonaskharabic"/>
              </a:rPr>
              <a:t>2- يعين إعدادها على تحديد أيسر طريق يؤدي  إلى تنفيذ الهدف المحدد بسهولة.</a:t>
            </a:r>
          </a:p>
          <a:p>
            <a:pPr algn="just" rtl="1"/>
            <a:r>
              <a:rPr lang="ar-IQ" sz="2400" b="0" i="0" dirty="0">
                <a:solidFill>
                  <a:srgbClr val="666666"/>
                </a:solidFill>
                <a:effectLst/>
                <a:latin typeface="notonaskharabic"/>
              </a:rPr>
              <a:t>3- يساعد إعداد الخطة في تصور العقبات التي قد تعترض الطريق عند تنفيذ البحث والدراسة العلمية، فتصرف النظر عن الموضوع إذا كانت مشكلة الدراسة فوق </a:t>
            </a:r>
            <a:r>
              <a:rPr lang="ar-IQ" sz="2400" b="0" i="0" dirty="0" err="1">
                <a:solidFill>
                  <a:srgbClr val="666666"/>
                </a:solidFill>
                <a:effectLst/>
                <a:latin typeface="notonaskharabic"/>
              </a:rPr>
              <a:t>إلامكانيات</a:t>
            </a:r>
            <a:r>
              <a:rPr lang="ar-IQ" sz="2400" b="0" i="0" dirty="0">
                <a:solidFill>
                  <a:srgbClr val="666666"/>
                </a:solidFill>
                <a:effectLst/>
                <a:latin typeface="notonaskharabic"/>
              </a:rPr>
              <a:t> الزمنية أو المادية، أو قد يتم الاستعداد عند إعداد الخطة لتلك العقبات قبل البدء في تنفيذ البحث والدراسة، وبهذا تجنب الوقوع في مأزق، أو عدم الاستعداد الكافي له، كما يضمن إعداد الخطة توفير الوقت والجهد والمال أثناء التنفيذ، فلا تضطر عند إعداد الخطة إلى تغيير موضوع الدراسة وقد سرت في تنفيذه خطوات، أو إلى العودة مرات متكررة إلى مصادر المادة العلمية، ولا سيما إذا كانت تستوجب سفراً مكلفاً، أو تستوجب اجتياز صعوبات يتسبب عنها ضياع وقتك وجهدك.</a:t>
            </a:r>
          </a:p>
        </p:txBody>
      </p:sp>
    </p:spTree>
    <p:extLst>
      <p:ext uri="{BB962C8B-B14F-4D97-AF65-F5344CB8AC3E}">
        <p14:creationId xmlns:p14="http://schemas.microsoft.com/office/powerpoint/2010/main" val="35364931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253245" y="1166842"/>
            <a:ext cx="8832453" cy="4893647"/>
          </a:xfrm>
          <a:prstGeom prst="rect">
            <a:avLst/>
          </a:prstGeom>
          <a:noFill/>
        </p:spPr>
        <p:txBody>
          <a:bodyPr wrap="square" rtlCol="0">
            <a:spAutoFit/>
          </a:bodyPr>
          <a:lstStyle/>
          <a:p>
            <a:pPr algn="just" rtl="1"/>
            <a:r>
              <a:rPr lang="ar-IQ" sz="2400" b="0" i="0" dirty="0">
                <a:solidFill>
                  <a:srgbClr val="666666"/>
                </a:solidFill>
                <a:effectLst/>
                <a:latin typeface="notonaskharabic"/>
              </a:rPr>
              <a:t>4- تساعد إعداد الخطة الطالب الجامعي واللجنة المشرفة عليه في تقييم البحث والدراسة العلمية قبل تنفيذها، وذلك من حيث أهميتها، ويساعد إعداد الخطة على تقدير حجم الجهد الذي يتطلبه تنفيذ البحث والدراسة، وقدرة الطالب الجامعي ، ووضوح منهجه.</a:t>
            </a:r>
          </a:p>
          <a:p>
            <a:pPr algn="just" rtl="1"/>
            <a:r>
              <a:rPr lang="ar-IQ" sz="2400" b="0" i="0" dirty="0">
                <a:solidFill>
                  <a:srgbClr val="666666"/>
                </a:solidFill>
                <a:effectLst/>
                <a:latin typeface="notonaskharabic"/>
              </a:rPr>
              <a:t>5- يوفر إعداد الخطة للمشرف على الطالب الجامعي أساساً في تقويم البحث والدراسة العلمية، كما يساعد إعداد الخطة على متابعة الإشراف على الطالب الجامعي خلال فترة تنفيذ البحث والدراسة العلمية.</a:t>
            </a:r>
          </a:p>
          <a:p>
            <a:pPr algn="just" rtl="1"/>
            <a:r>
              <a:rPr lang="ar-IQ" sz="2400" b="0" i="0" dirty="0">
                <a:solidFill>
                  <a:srgbClr val="666666"/>
                </a:solidFill>
                <a:effectLst/>
                <a:latin typeface="notonaskharabic"/>
              </a:rPr>
              <a:t>6- يوفر إعداد الخطة المكتوبة مرجعاً ومرشداً أثناء إجراء وتنفيذ البحث والدراسة العلمية، فيسهل على الطالب الجامعي الرجوع إليها عند نسيان بعض العناصر، أو في حالة حدوث طارئ ما؛ ولهذا فإن إعداد خطة مكتوبة يساعد على تقويم موقف الطالب الجامعي من الخطوات المتبقية من تنفيذ البحث والدراسة العلمية.</a:t>
            </a:r>
          </a:p>
        </p:txBody>
      </p:sp>
    </p:spTree>
    <p:extLst>
      <p:ext uri="{BB962C8B-B14F-4D97-AF65-F5344CB8AC3E}">
        <p14:creationId xmlns:p14="http://schemas.microsoft.com/office/powerpoint/2010/main" val="21115298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500743" y="1536174"/>
            <a:ext cx="9125508" cy="3785652"/>
          </a:xfrm>
          <a:prstGeom prst="rect">
            <a:avLst/>
          </a:prstGeom>
          <a:noFill/>
        </p:spPr>
        <p:txBody>
          <a:bodyPr wrap="square" rtlCol="0">
            <a:spAutoFit/>
          </a:bodyPr>
          <a:lstStyle/>
          <a:p>
            <a:pPr algn="just" rtl="1"/>
            <a:r>
              <a:rPr lang="ar-IQ" sz="2400" b="1" i="0" dirty="0">
                <a:solidFill>
                  <a:srgbClr val="FF8C00"/>
                </a:solidFill>
                <a:effectLst/>
                <a:latin typeface="notonaskharabic"/>
              </a:rPr>
              <a:t>أما الهدف الأساسي من إعداد خطة البحث العلمي بالنسبة للطالب الجامعي فهو أن يقنع الأساتذة وأعضاء لجنة مناقشة الخطط بما يلي:-</a:t>
            </a:r>
            <a:endParaRPr lang="ar-IQ" sz="2400" b="0" i="0" dirty="0">
              <a:solidFill>
                <a:srgbClr val="666666"/>
              </a:solidFill>
              <a:effectLst/>
              <a:latin typeface="notonaskharabic"/>
            </a:endParaRPr>
          </a:p>
          <a:p>
            <a:pPr algn="just" rtl="1"/>
            <a:r>
              <a:rPr lang="ar-IQ" sz="2400" b="0" i="0" dirty="0">
                <a:solidFill>
                  <a:srgbClr val="666666"/>
                </a:solidFill>
                <a:effectLst/>
                <a:latin typeface="notonaskharabic"/>
              </a:rPr>
              <a:t>1- أن البحث أو الدراسة يسد حاجة مهمة نظرياً وعملياً في مجال التخصص.</a:t>
            </a:r>
          </a:p>
          <a:p>
            <a:pPr algn="just" rtl="1"/>
            <a:r>
              <a:rPr lang="ar-IQ" sz="2400" b="0" i="0" dirty="0">
                <a:solidFill>
                  <a:srgbClr val="666666"/>
                </a:solidFill>
                <a:effectLst/>
                <a:latin typeface="notonaskharabic"/>
              </a:rPr>
              <a:t>2- أن الطالب الجامعي يفهم تماماً مشكلته البحثية، ولديه إلمام بالمعارف والمهارات اللازمة للقيام بتنفيذ البحث أو الدراسة، وأنه قد حدد بحثه تحديداً واضحاً يساعده على أن يبدأ العمل في تنفيذه فور تسجيل الموضوع، ومن ثم يصلح لأن يشرف عليه أحد الأساتذة المتخصصين في القسم.</a:t>
            </a:r>
          </a:p>
        </p:txBody>
      </p:sp>
    </p:spTree>
    <p:extLst>
      <p:ext uri="{BB962C8B-B14F-4D97-AF65-F5344CB8AC3E}">
        <p14:creationId xmlns:p14="http://schemas.microsoft.com/office/powerpoint/2010/main" val="103731551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064411" y="1494109"/>
            <a:ext cx="8362186" cy="3046988"/>
          </a:xfrm>
          <a:prstGeom prst="rect">
            <a:avLst/>
          </a:prstGeom>
          <a:noFill/>
        </p:spPr>
        <p:txBody>
          <a:bodyPr wrap="square" rtlCol="0">
            <a:spAutoFit/>
          </a:bodyPr>
          <a:lstStyle/>
          <a:p>
            <a:pPr algn="just" rtl="1"/>
            <a:r>
              <a:rPr lang="ar-IQ" sz="2000" b="1" i="0" dirty="0">
                <a:effectLst/>
                <a:latin typeface="notonaskharabic"/>
              </a:rPr>
              <a:t>شكل خطة البحث العلمي:-</a:t>
            </a:r>
            <a:endParaRPr lang="ar-IQ" sz="2000" b="0" i="0" dirty="0">
              <a:effectLst/>
              <a:latin typeface="notonaskharabic"/>
            </a:endParaRPr>
          </a:p>
          <a:p>
            <a:pPr algn="just" rtl="1"/>
            <a:r>
              <a:rPr lang="ar-IQ" sz="2400" b="0" i="0" dirty="0">
                <a:solidFill>
                  <a:srgbClr val="666666"/>
                </a:solidFill>
                <a:effectLst/>
                <a:latin typeface="notonaskharabic"/>
              </a:rPr>
              <a:t>لكتابة وإعداد خطة البحث العلمي ممكن أن تستخدم نوع الخط </a:t>
            </a:r>
            <a:r>
              <a:rPr lang="en-US" sz="2400" b="0" i="0" dirty="0">
                <a:solidFill>
                  <a:srgbClr val="666666"/>
                </a:solidFill>
                <a:effectLst/>
                <a:latin typeface="notonaskharabic"/>
              </a:rPr>
              <a:t>Traditional Arabic </a:t>
            </a:r>
            <a:r>
              <a:rPr lang="ar-IQ" sz="2400" b="0" i="0" dirty="0">
                <a:solidFill>
                  <a:srgbClr val="666666"/>
                </a:solidFill>
                <a:effectLst/>
                <a:latin typeface="notonaskharabic"/>
              </a:rPr>
              <a:t>من </a:t>
            </a:r>
            <a:r>
              <a:rPr lang="ar-IQ" sz="1600" b="0" i="0" dirty="0">
                <a:solidFill>
                  <a:srgbClr val="666666"/>
                </a:solidFill>
                <a:effectLst/>
                <a:latin typeface="notonaskharabic"/>
              </a:rPr>
              <a:t>معالج الكلمات </a:t>
            </a:r>
            <a:r>
              <a:rPr lang="en-US" sz="2400" b="0" i="0" dirty="0">
                <a:solidFill>
                  <a:srgbClr val="666666"/>
                </a:solidFill>
                <a:effectLst/>
                <a:latin typeface="notonaskharabic"/>
              </a:rPr>
              <a:t>MS Word، </a:t>
            </a:r>
            <a:r>
              <a:rPr lang="ar-IQ" sz="2400" b="0" i="0" dirty="0">
                <a:solidFill>
                  <a:srgbClr val="666666"/>
                </a:solidFill>
                <a:effectLst/>
                <a:latin typeface="notonaskharabic"/>
              </a:rPr>
              <a:t>على أن يكون حجم الخط بنمط الطباعة (16).</a:t>
            </a:r>
          </a:p>
          <a:p>
            <a:pPr algn="just" rtl="1"/>
            <a:r>
              <a:rPr lang="ar-IQ" sz="2400" b="0" i="0" dirty="0">
                <a:solidFill>
                  <a:srgbClr val="666666"/>
                </a:solidFill>
                <a:effectLst/>
                <a:latin typeface="notonaskharabic"/>
              </a:rPr>
              <a:t> </a:t>
            </a:r>
            <a:r>
              <a:rPr lang="ar-IQ" i="0" dirty="0">
                <a:solidFill>
                  <a:srgbClr val="666666"/>
                </a:solidFill>
                <a:effectLst/>
                <a:latin typeface="notonaskharabic"/>
              </a:rPr>
              <a:t>والعناوين الرئيسية </a:t>
            </a:r>
            <a:r>
              <a:rPr lang="ar-IQ" sz="2400" b="0" i="0" dirty="0">
                <a:solidFill>
                  <a:srgbClr val="666666"/>
                </a:solidFill>
                <a:effectLst/>
                <a:latin typeface="notonaskharabic"/>
              </a:rPr>
              <a:t>(بنمط 20 أسود)، والعناوين الفرعية (بنمط 18 أسود)، ويكون تباعد الأسطر (سطر ونصف)، وإن وردت بعض الكلمات بالحروف الإنجليزية، فتكتب (بنمط 14) بخط </a:t>
            </a:r>
            <a:r>
              <a:rPr lang="en-US" sz="2400" b="0" i="0" dirty="0">
                <a:solidFill>
                  <a:srgbClr val="666666"/>
                </a:solidFill>
                <a:effectLst/>
                <a:latin typeface="notonaskharabic"/>
              </a:rPr>
              <a:t>Garamond، </a:t>
            </a:r>
            <a:r>
              <a:rPr lang="ar-IQ" sz="2400" b="0" i="0" dirty="0">
                <a:solidFill>
                  <a:srgbClr val="666666"/>
                </a:solidFill>
                <a:effectLst/>
                <a:latin typeface="notonaskharabic"/>
              </a:rPr>
              <a:t>وترقيم الصفحات في أعلى الجهة اليسرى من الصفحة.</a:t>
            </a:r>
          </a:p>
        </p:txBody>
      </p:sp>
    </p:spTree>
    <p:extLst>
      <p:ext uri="{BB962C8B-B14F-4D97-AF65-F5344CB8AC3E}">
        <p14:creationId xmlns:p14="http://schemas.microsoft.com/office/powerpoint/2010/main" val="7692900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456554" y="618435"/>
            <a:ext cx="7866426" cy="5262979"/>
          </a:xfrm>
          <a:prstGeom prst="rect">
            <a:avLst/>
          </a:prstGeom>
          <a:noFill/>
        </p:spPr>
        <p:txBody>
          <a:bodyPr wrap="square" rtlCol="0">
            <a:spAutoFit/>
          </a:bodyPr>
          <a:lstStyle/>
          <a:p>
            <a:pPr algn="just" rtl="1"/>
            <a:r>
              <a:rPr lang="ar-IQ" sz="2400" b="1" i="0" u="none" strike="noStrike" dirty="0">
                <a:solidFill>
                  <a:srgbClr val="FF0000"/>
                </a:solidFill>
                <a:effectLst/>
                <a:latin typeface="notonaskharabic"/>
              </a:rPr>
              <a:t> عناصر إعداد خطة البحث العلمي </a:t>
            </a:r>
            <a:endParaRPr lang="ar-IQ" sz="2400" b="0" i="0" dirty="0">
              <a:solidFill>
                <a:srgbClr val="FF0000"/>
              </a:solidFill>
              <a:effectLst/>
              <a:latin typeface="notonaskharabic"/>
            </a:endParaRPr>
          </a:p>
          <a:p>
            <a:pPr algn="just" rtl="1"/>
            <a:r>
              <a:rPr lang="ar-IQ" sz="2400" b="1" i="0" dirty="0">
                <a:solidFill>
                  <a:srgbClr val="666666"/>
                </a:solidFill>
                <a:effectLst/>
                <a:latin typeface="notonaskharabic"/>
              </a:rPr>
              <a:t>1- عنوان البحث:- </a:t>
            </a:r>
            <a:r>
              <a:rPr lang="ar-IQ" sz="2400" b="0" i="0" dirty="0">
                <a:solidFill>
                  <a:srgbClr val="666666"/>
                </a:solidFill>
                <a:effectLst/>
                <a:latin typeface="notonaskharabic"/>
              </a:rPr>
              <a:t>يجب أن يتميز بالوضوح وسهولة اللغة، والعبارات القصيرة المختصرة والدقة في التعبير؛ بحيث تبلور مشكلة البحث، وتحدد أبعادها وجوانبها الرئيسية.</a:t>
            </a:r>
          </a:p>
          <a:p>
            <a:pPr algn="just" rtl="1"/>
            <a:r>
              <a:rPr lang="ar-IQ" sz="2400" b="1" i="0" dirty="0">
                <a:solidFill>
                  <a:srgbClr val="666666"/>
                </a:solidFill>
                <a:effectLst/>
                <a:latin typeface="notonaskharabic"/>
              </a:rPr>
              <a:t>2- المقدمة:- </a:t>
            </a:r>
            <a:r>
              <a:rPr lang="ar-IQ" sz="2400" b="0" i="0" dirty="0">
                <a:solidFill>
                  <a:srgbClr val="666666"/>
                </a:solidFill>
                <a:effectLst/>
                <a:latin typeface="notonaskharabic"/>
              </a:rPr>
              <a:t>توضح فيه مجال مشكلة البحث وأهميته، ومدى النقص في مجال البحث والجهود السابقة فيه، وأسباب اختيارك للمشكلة، والجهات المستفيدة من تنفيذ البحث.</a:t>
            </a:r>
          </a:p>
          <a:p>
            <a:pPr algn="just" rtl="1"/>
            <a:r>
              <a:rPr lang="ar-IQ" sz="2400" b="1" i="0" dirty="0">
                <a:solidFill>
                  <a:srgbClr val="666666"/>
                </a:solidFill>
                <a:effectLst/>
                <a:latin typeface="notonaskharabic"/>
              </a:rPr>
              <a:t>3- تحديد مشكلة البحث العلمي:- </a:t>
            </a:r>
            <a:r>
              <a:rPr lang="ar-IQ" sz="2400" b="0" i="0" dirty="0">
                <a:solidFill>
                  <a:srgbClr val="666666"/>
                </a:solidFill>
                <a:effectLst/>
                <a:latin typeface="notonaskharabic"/>
              </a:rPr>
              <a:t>وتكون بعبارات واضحة ومفهومة تعبر عن مضمون المشكلة ومجالها.</a:t>
            </a:r>
          </a:p>
          <a:p>
            <a:pPr algn="just" rtl="1"/>
            <a:r>
              <a:rPr lang="ar-IQ" sz="2400" b="1" i="0" dirty="0">
                <a:solidFill>
                  <a:srgbClr val="666666"/>
                </a:solidFill>
                <a:effectLst/>
                <a:latin typeface="notonaskharabic"/>
              </a:rPr>
              <a:t>4- أهداف المشكلة:- </a:t>
            </a:r>
            <a:r>
              <a:rPr lang="ar-IQ" sz="2400" b="0" i="0" dirty="0">
                <a:solidFill>
                  <a:srgbClr val="666666"/>
                </a:solidFill>
                <a:effectLst/>
                <a:latin typeface="notonaskharabic"/>
              </a:rPr>
              <a:t>وتحدد بعبارات مختصرة للغاية من إجراء البحث والدراسة.</a:t>
            </a:r>
          </a:p>
          <a:p>
            <a:pPr algn="just" rtl="1"/>
            <a:r>
              <a:rPr lang="ar-IQ" sz="2400" b="1" i="0" dirty="0">
                <a:solidFill>
                  <a:srgbClr val="666666"/>
                </a:solidFill>
                <a:effectLst/>
                <a:latin typeface="notonaskharabic"/>
              </a:rPr>
              <a:t>5- أهمية البحث:- </a:t>
            </a:r>
            <a:r>
              <a:rPr lang="ar-IQ" sz="2400" b="0" i="0" dirty="0">
                <a:solidFill>
                  <a:srgbClr val="666666"/>
                </a:solidFill>
                <a:effectLst/>
                <a:latin typeface="notonaskharabic"/>
              </a:rPr>
              <a:t>وتمثل ما يرمي البحث إلى تحقيقه أو المساهمة التي سوف يقدمها للمعرفة الإنسانية أو العلمية. </a:t>
            </a:r>
            <a:r>
              <a:rPr lang="ar-IQ" sz="2400" dirty="0">
                <a:solidFill>
                  <a:srgbClr val="666666"/>
                </a:solidFill>
                <a:latin typeface="notonaskharabic"/>
              </a:rPr>
              <a:t>دراسة تقدير الموقف ودورها في بيان أهمية البحث</a:t>
            </a:r>
            <a:r>
              <a:rPr lang="ar-IQ" sz="2400" b="1" i="0" dirty="0">
                <a:solidFill>
                  <a:srgbClr val="666666"/>
                </a:solidFill>
                <a:effectLst/>
                <a:latin typeface="notonaskharabic"/>
              </a:rPr>
              <a:t>.</a:t>
            </a:r>
            <a:endParaRPr lang="ar-IQ" sz="2400" b="0" i="0" dirty="0">
              <a:solidFill>
                <a:srgbClr val="666666"/>
              </a:solidFill>
              <a:effectLst/>
              <a:latin typeface="notonaskharabic"/>
            </a:endParaRPr>
          </a:p>
        </p:txBody>
      </p:sp>
    </p:spTree>
    <p:extLst>
      <p:ext uri="{BB962C8B-B14F-4D97-AF65-F5344CB8AC3E}">
        <p14:creationId xmlns:p14="http://schemas.microsoft.com/office/powerpoint/2010/main" val="31581949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1245</TotalTime>
  <Words>1054</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AbdoMaster-Black</vt:lpstr>
      <vt:lpstr>AbdoMaster-Regular</vt:lpstr>
      <vt:lpstr>Arial</vt:lpstr>
      <vt:lpstr>Calibri</vt:lpstr>
      <vt:lpstr>notonaskharabic</vt:lpstr>
      <vt:lpstr>Trebuchet MS</vt:lpstr>
      <vt:lpstr>Wingdings 3</vt:lpstr>
      <vt:lpstr>Facet</vt:lpstr>
      <vt:lpstr>كلية الفنون الجميلة – قسم الفنون التشكيلية أصول البحث محاضرة رقم (9)  الخطة البحثية: تعريفها، وأهميتها، وخطواتها 2021-2022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الفنون الجميلة – قسم الفنون التشكيلية أصول البحث محاضرة رقم (1) 2021-2022</dc:title>
  <dc:creator>namer albayaty</dc:creator>
  <cp:lastModifiedBy>namer albayaty</cp:lastModifiedBy>
  <cp:revision>40</cp:revision>
  <dcterms:created xsi:type="dcterms:W3CDTF">2021-10-16T09:17:45Z</dcterms:created>
  <dcterms:modified xsi:type="dcterms:W3CDTF">2022-01-15T10:47:25Z</dcterms:modified>
</cp:coreProperties>
</file>