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8" r:id="rId4"/>
    <p:sldId id="274" r:id="rId5"/>
    <p:sldId id="275" r:id="rId6"/>
    <p:sldId id="267" r:id="rId7"/>
    <p:sldId id="269" r:id="rId8"/>
    <p:sldId id="290" r:id="rId9"/>
    <p:sldId id="291" r:id="rId10"/>
    <p:sldId id="260" r:id="rId11"/>
    <p:sldId id="262" r:id="rId12"/>
    <p:sldId id="261" r:id="rId13"/>
    <p:sldId id="263" r:id="rId14"/>
    <p:sldId id="270" r:id="rId15"/>
    <p:sldId id="29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6" autoAdjust="0"/>
    <p:restoredTop sz="94660"/>
  </p:normalViewPr>
  <p:slideViewPr>
    <p:cSldViewPr snapToGrid="0">
      <p:cViewPr>
        <p:scale>
          <a:sx n="100" d="100"/>
          <a:sy n="100" d="100"/>
        </p:scale>
        <p:origin x="-1764"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mer albayaty" userId="ded90471ace2e2f3" providerId="LiveId" clId="{9E0B68AD-1DC3-4A3F-892F-C4D96E2100CF}"/>
    <pc:docChg chg="undo custSel addSld delSld modSld">
      <pc:chgData name="namer albayaty" userId="ded90471ace2e2f3" providerId="LiveId" clId="{9E0B68AD-1DC3-4A3F-892F-C4D96E2100CF}" dt="2022-01-15T14:44:07.644" v="404" actId="20577"/>
      <pc:docMkLst>
        <pc:docMk/>
      </pc:docMkLst>
      <pc:sldChg chg="modSp mod">
        <pc:chgData name="namer albayaty" userId="ded90471ace2e2f3" providerId="LiveId" clId="{9E0B68AD-1DC3-4A3F-892F-C4D96E2100CF}" dt="2022-01-07T20:36:17.888" v="9" actId="404"/>
        <pc:sldMkLst>
          <pc:docMk/>
          <pc:sldMk cId="1250815987" sldId="256"/>
        </pc:sldMkLst>
        <pc:spChg chg="mod">
          <ac:chgData name="namer albayaty" userId="ded90471ace2e2f3" providerId="LiveId" clId="{9E0B68AD-1DC3-4A3F-892F-C4D96E2100CF}" dt="2022-01-07T20:36:17.888" v="9" actId="404"/>
          <ac:spMkLst>
            <pc:docMk/>
            <pc:sldMk cId="1250815987" sldId="256"/>
            <ac:spMk id="2" creationId="{1AA7D753-91E5-461F-B9A3-8E80784D2D8B}"/>
          </ac:spMkLst>
        </pc:spChg>
      </pc:sldChg>
      <pc:sldChg chg="modSp mod">
        <pc:chgData name="namer albayaty" userId="ded90471ace2e2f3" providerId="LiveId" clId="{9E0B68AD-1DC3-4A3F-892F-C4D96E2100CF}" dt="2022-01-07T20:37:00.135" v="16" actId="14100"/>
        <pc:sldMkLst>
          <pc:docMk/>
          <pc:sldMk cId="3232653082" sldId="257"/>
        </pc:sldMkLst>
        <pc:graphicFrameChg chg="mod modGraphic">
          <ac:chgData name="namer albayaty" userId="ded90471ace2e2f3" providerId="LiveId" clId="{9E0B68AD-1DC3-4A3F-892F-C4D96E2100CF}" dt="2022-01-07T20:37:00.135" v="16" actId="14100"/>
          <ac:graphicFrameMkLst>
            <pc:docMk/>
            <pc:sldMk cId="3232653082" sldId="257"/>
            <ac:graphicFrameMk id="4" creationId="{539EF47B-B9AC-46DA-8855-96823D6088D8}"/>
          </ac:graphicFrameMkLst>
        </pc:graphicFrameChg>
      </pc:sldChg>
      <pc:sldChg chg="del">
        <pc:chgData name="namer albayaty" userId="ded90471ace2e2f3" providerId="LiveId" clId="{9E0B68AD-1DC3-4A3F-892F-C4D96E2100CF}" dt="2022-01-07T20:52:41.546" v="230" actId="47"/>
        <pc:sldMkLst>
          <pc:docMk/>
          <pc:sldMk cId="4285429572" sldId="259"/>
        </pc:sldMkLst>
      </pc:sldChg>
      <pc:sldChg chg="modSp mod">
        <pc:chgData name="namer albayaty" userId="ded90471ace2e2f3" providerId="LiveId" clId="{9E0B68AD-1DC3-4A3F-892F-C4D96E2100CF}" dt="2022-01-07T20:48:54.572" v="171" actId="1076"/>
        <pc:sldMkLst>
          <pc:docMk/>
          <pc:sldMk cId="6611668" sldId="260"/>
        </pc:sldMkLst>
        <pc:spChg chg="mod">
          <ac:chgData name="namer albayaty" userId="ded90471ace2e2f3" providerId="LiveId" clId="{9E0B68AD-1DC3-4A3F-892F-C4D96E2100CF}" dt="2022-01-07T20:48:54.572" v="171" actId="1076"/>
          <ac:spMkLst>
            <pc:docMk/>
            <pc:sldMk cId="6611668" sldId="260"/>
            <ac:spMk id="2" creationId="{730B8C9F-1299-4664-A15E-1986D05540E7}"/>
          </ac:spMkLst>
        </pc:spChg>
      </pc:sldChg>
      <pc:sldChg chg="modSp mod">
        <pc:chgData name="namer albayaty" userId="ded90471ace2e2f3" providerId="LiveId" clId="{9E0B68AD-1DC3-4A3F-892F-C4D96E2100CF}" dt="2022-01-07T20:50:12.301" v="191" actId="207"/>
        <pc:sldMkLst>
          <pc:docMk/>
          <pc:sldMk cId="3104276451" sldId="261"/>
        </pc:sldMkLst>
        <pc:spChg chg="mod">
          <ac:chgData name="namer albayaty" userId="ded90471ace2e2f3" providerId="LiveId" clId="{9E0B68AD-1DC3-4A3F-892F-C4D96E2100CF}" dt="2022-01-07T20:50:12.301" v="191" actId="207"/>
          <ac:spMkLst>
            <pc:docMk/>
            <pc:sldMk cId="3104276451" sldId="261"/>
            <ac:spMk id="2" creationId="{730B8C9F-1299-4664-A15E-1986D05540E7}"/>
          </ac:spMkLst>
        </pc:spChg>
      </pc:sldChg>
      <pc:sldChg chg="modSp mod">
        <pc:chgData name="namer albayaty" userId="ded90471ace2e2f3" providerId="LiveId" clId="{9E0B68AD-1DC3-4A3F-892F-C4D96E2100CF}" dt="2022-01-07T20:49:34.994" v="180" actId="20577"/>
        <pc:sldMkLst>
          <pc:docMk/>
          <pc:sldMk cId="3374210600" sldId="262"/>
        </pc:sldMkLst>
        <pc:spChg chg="mod">
          <ac:chgData name="namer albayaty" userId="ded90471ace2e2f3" providerId="LiveId" clId="{9E0B68AD-1DC3-4A3F-892F-C4D96E2100CF}" dt="2022-01-07T20:49:34.994" v="180" actId="20577"/>
          <ac:spMkLst>
            <pc:docMk/>
            <pc:sldMk cId="3374210600" sldId="262"/>
            <ac:spMk id="3" creationId="{05C1114A-0DDA-4217-A668-F56D553EFB2E}"/>
          </ac:spMkLst>
        </pc:spChg>
      </pc:sldChg>
      <pc:sldChg chg="modSp mod">
        <pc:chgData name="namer albayaty" userId="ded90471ace2e2f3" providerId="LiveId" clId="{9E0B68AD-1DC3-4A3F-892F-C4D96E2100CF}" dt="2022-01-07T20:51:36.610" v="217" actId="20577"/>
        <pc:sldMkLst>
          <pc:docMk/>
          <pc:sldMk cId="2727559463" sldId="263"/>
        </pc:sldMkLst>
        <pc:spChg chg="mod">
          <ac:chgData name="namer albayaty" userId="ded90471ace2e2f3" providerId="LiveId" clId="{9E0B68AD-1DC3-4A3F-892F-C4D96E2100CF}" dt="2022-01-07T20:51:36.610" v="217" actId="20577"/>
          <ac:spMkLst>
            <pc:docMk/>
            <pc:sldMk cId="2727559463" sldId="263"/>
            <ac:spMk id="2" creationId="{16F740AC-B7CC-446A-8639-36C4D46778C5}"/>
          </ac:spMkLst>
        </pc:spChg>
      </pc:sldChg>
      <pc:sldChg chg="del">
        <pc:chgData name="namer albayaty" userId="ded90471ace2e2f3" providerId="LiveId" clId="{9E0B68AD-1DC3-4A3F-892F-C4D96E2100CF}" dt="2022-01-07T20:52:42.549" v="231" actId="47"/>
        <pc:sldMkLst>
          <pc:docMk/>
          <pc:sldMk cId="1138130572" sldId="264"/>
        </pc:sldMkLst>
      </pc:sldChg>
      <pc:sldChg chg="del">
        <pc:chgData name="namer albayaty" userId="ded90471ace2e2f3" providerId="LiveId" clId="{9E0B68AD-1DC3-4A3F-892F-C4D96E2100CF}" dt="2022-01-07T20:52:43.153" v="232" actId="47"/>
        <pc:sldMkLst>
          <pc:docMk/>
          <pc:sldMk cId="2087921615" sldId="265"/>
        </pc:sldMkLst>
      </pc:sldChg>
      <pc:sldChg chg="del">
        <pc:chgData name="namer albayaty" userId="ded90471ace2e2f3" providerId="LiveId" clId="{9E0B68AD-1DC3-4A3F-892F-C4D96E2100CF}" dt="2022-01-07T20:52:46.361" v="237" actId="47"/>
        <pc:sldMkLst>
          <pc:docMk/>
          <pc:sldMk cId="966842430" sldId="266"/>
        </pc:sldMkLst>
      </pc:sldChg>
      <pc:sldChg chg="modSp mod">
        <pc:chgData name="namer albayaty" userId="ded90471ace2e2f3" providerId="LiveId" clId="{9E0B68AD-1DC3-4A3F-892F-C4D96E2100CF}" dt="2022-01-07T20:44:31.066" v="117" actId="20577"/>
        <pc:sldMkLst>
          <pc:docMk/>
          <pc:sldMk cId="2111529822" sldId="267"/>
        </pc:sldMkLst>
        <pc:spChg chg="mod">
          <ac:chgData name="namer albayaty" userId="ded90471ace2e2f3" providerId="LiveId" clId="{9E0B68AD-1DC3-4A3F-892F-C4D96E2100CF}" dt="2022-01-07T20:44:31.066" v="117" actId="20577"/>
          <ac:spMkLst>
            <pc:docMk/>
            <pc:sldMk cId="2111529822" sldId="267"/>
            <ac:spMk id="3" creationId="{C9FAB4A9-3A47-4F27-9B9E-4790EC6DAF75}"/>
          </ac:spMkLst>
        </pc:spChg>
      </pc:sldChg>
      <pc:sldChg chg="del">
        <pc:chgData name="namer albayaty" userId="ded90471ace2e2f3" providerId="LiveId" clId="{9E0B68AD-1DC3-4A3F-892F-C4D96E2100CF}" dt="2022-01-07T20:52:47.478" v="239" actId="47"/>
        <pc:sldMkLst>
          <pc:docMk/>
          <pc:sldMk cId="3772067843" sldId="268"/>
        </pc:sldMkLst>
      </pc:sldChg>
      <pc:sldChg chg="modSp mod">
        <pc:chgData name="namer albayaty" userId="ded90471ace2e2f3" providerId="LiveId" clId="{9E0B68AD-1DC3-4A3F-892F-C4D96E2100CF}" dt="2022-01-07T20:46:09.310" v="135" actId="207"/>
        <pc:sldMkLst>
          <pc:docMk/>
          <pc:sldMk cId="1037315519" sldId="269"/>
        </pc:sldMkLst>
        <pc:spChg chg="mod">
          <ac:chgData name="namer albayaty" userId="ded90471ace2e2f3" providerId="LiveId" clId="{9E0B68AD-1DC3-4A3F-892F-C4D96E2100CF}" dt="2022-01-07T20:46:09.310" v="135" actId="207"/>
          <ac:spMkLst>
            <pc:docMk/>
            <pc:sldMk cId="1037315519" sldId="269"/>
            <ac:spMk id="3" creationId="{C9FAB4A9-3A47-4F27-9B9E-4790EC6DAF75}"/>
          </ac:spMkLst>
        </pc:spChg>
      </pc:sldChg>
      <pc:sldChg chg="modSp mod">
        <pc:chgData name="namer albayaty" userId="ded90471ace2e2f3" providerId="LiveId" clId="{9E0B68AD-1DC3-4A3F-892F-C4D96E2100CF}" dt="2022-01-07T20:52:26.867" v="228" actId="1076"/>
        <pc:sldMkLst>
          <pc:docMk/>
          <pc:sldMk cId="3362623199" sldId="270"/>
        </pc:sldMkLst>
        <pc:spChg chg="mod">
          <ac:chgData name="namer albayaty" userId="ded90471ace2e2f3" providerId="LiveId" clId="{9E0B68AD-1DC3-4A3F-892F-C4D96E2100CF}" dt="2022-01-07T20:52:26.867" v="228" actId="1076"/>
          <ac:spMkLst>
            <pc:docMk/>
            <pc:sldMk cId="3362623199" sldId="270"/>
            <ac:spMk id="3" creationId="{C9FAB4A9-3A47-4F27-9B9E-4790EC6DAF75}"/>
          </ac:spMkLst>
        </pc:spChg>
      </pc:sldChg>
      <pc:sldChg chg="del">
        <pc:chgData name="namer albayaty" userId="ded90471ace2e2f3" providerId="LiveId" clId="{9E0B68AD-1DC3-4A3F-892F-C4D96E2100CF}" dt="2022-01-07T20:43:59.658" v="107" actId="47"/>
        <pc:sldMkLst>
          <pc:docMk/>
          <pc:sldMk cId="3832191574" sldId="271"/>
        </pc:sldMkLst>
      </pc:sldChg>
      <pc:sldChg chg="modSp mod setBg">
        <pc:chgData name="namer albayaty" userId="ded90471ace2e2f3" providerId="LiveId" clId="{9E0B68AD-1DC3-4A3F-892F-C4D96E2100CF}" dt="2022-01-15T14:44:07.644" v="404" actId="20577"/>
        <pc:sldMkLst>
          <pc:docMk/>
          <pc:sldMk cId="3108952532" sldId="274"/>
        </pc:sldMkLst>
        <pc:spChg chg="mod">
          <ac:chgData name="namer albayaty" userId="ded90471ace2e2f3" providerId="LiveId" clId="{9E0B68AD-1DC3-4A3F-892F-C4D96E2100CF}" dt="2022-01-15T14:44:07.644" v="404" actId="20577"/>
          <ac:spMkLst>
            <pc:docMk/>
            <pc:sldMk cId="3108952532" sldId="274"/>
            <ac:spMk id="3" creationId="{C9FAB4A9-3A47-4F27-9B9E-4790EC6DAF75}"/>
          </ac:spMkLst>
        </pc:spChg>
      </pc:sldChg>
      <pc:sldChg chg="modSp mod">
        <pc:chgData name="namer albayaty" userId="ded90471ace2e2f3" providerId="LiveId" clId="{9E0B68AD-1DC3-4A3F-892F-C4D96E2100CF}" dt="2022-01-08T15:38:13.771" v="401" actId="20577"/>
        <pc:sldMkLst>
          <pc:docMk/>
          <pc:sldMk cId="3536493120" sldId="275"/>
        </pc:sldMkLst>
        <pc:spChg chg="mod">
          <ac:chgData name="namer albayaty" userId="ded90471ace2e2f3" providerId="LiveId" clId="{9E0B68AD-1DC3-4A3F-892F-C4D96E2100CF}" dt="2022-01-08T15:38:13.771" v="401" actId="20577"/>
          <ac:spMkLst>
            <pc:docMk/>
            <pc:sldMk cId="3536493120" sldId="275"/>
            <ac:spMk id="3" creationId="{C9FAB4A9-3A47-4F27-9B9E-4790EC6DAF75}"/>
          </ac:spMkLst>
        </pc:spChg>
      </pc:sldChg>
      <pc:sldChg chg="del">
        <pc:chgData name="namer albayaty" userId="ded90471ace2e2f3" providerId="LiveId" clId="{9E0B68AD-1DC3-4A3F-892F-C4D96E2100CF}" dt="2022-01-07T20:52:49.113" v="242" actId="47"/>
        <pc:sldMkLst>
          <pc:docMk/>
          <pc:sldMk cId="1185744528" sldId="276"/>
        </pc:sldMkLst>
      </pc:sldChg>
      <pc:sldChg chg="del">
        <pc:chgData name="namer albayaty" userId="ded90471ace2e2f3" providerId="LiveId" clId="{9E0B68AD-1DC3-4A3F-892F-C4D96E2100CF}" dt="2022-01-07T20:52:48.607" v="241" actId="47"/>
        <pc:sldMkLst>
          <pc:docMk/>
          <pc:sldMk cId="4265420787" sldId="277"/>
        </pc:sldMkLst>
      </pc:sldChg>
      <pc:sldChg chg="del">
        <pc:chgData name="namer albayaty" userId="ded90471ace2e2f3" providerId="LiveId" clId="{9E0B68AD-1DC3-4A3F-892F-C4D96E2100CF}" dt="2022-01-07T20:52:49.732" v="243" actId="47"/>
        <pc:sldMkLst>
          <pc:docMk/>
          <pc:sldMk cId="3305328603" sldId="278"/>
        </pc:sldMkLst>
      </pc:sldChg>
      <pc:sldChg chg="del">
        <pc:chgData name="namer albayaty" userId="ded90471ace2e2f3" providerId="LiveId" clId="{9E0B68AD-1DC3-4A3F-892F-C4D96E2100CF}" dt="2022-01-07T20:52:50.270" v="244" actId="47"/>
        <pc:sldMkLst>
          <pc:docMk/>
          <pc:sldMk cId="4218649580" sldId="279"/>
        </pc:sldMkLst>
      </pc:sldChg>
      <pc:sldChg chg="modSp mod">
        <pc:chgData name="namer albayaty" userId="ded90471ace2e2f3" providerId="LiveId" clId="{9E0B68AD-1DC3-4A3F-892F-C4D96E2100CF}" dt="2022-01-08T15:14:11.218" v="397" actId="207"/>
        <pc:sldMkLst>
          <pc:docMk/>
          <pc:sldMk cId="2435986509" sldId="288"/>
        </pc:sldMkLst>
        <pc:spChg chg="mod">
          <ac:chgData name="namer albayaty" userId="ded90471ace2e2f3" providerId="LiveId" clId="{9E0B68AD-1DC3-4A3F-892F-C4D96E2100CF}" dt="2022-01-08T15:14:11.218" v="397" actId="207"/>
          <ac:spMkLst>
            <pc:docMk/>
            <pc:sldMk cId="2435986509" sldId="288"/>
            <ac:spMk id="3" creationId="{09218C8A-605B-40E2-924D-FEE1D9EF94A4}"/>
          </ac:spMkLst>
        </pc:spChg>
      </pc:sldChg>
      <pc:sldChg chg="del">
        <pc:chgData name="namer albayaty" userId="ded90471ace2e2f3" providerId="LiveId" clId="{9E0B68AD-1DC3-4A3F-892F-C4D96E2100CF}" dt="2022-01-07T20:52:50.776" v="245" actId="47"/>
        <pc:sldMkLst>
          <pc:docMk/>
          <pc:sldMk cId="3643383190" sldId="289"/>
        </pc:sldMkLst>
      </pc:sldChg>
      <pc:sldChg chg="modSp mod">
        <pc:chgData name="namer albayaty" userId="ded90471ace2e2f3" providerId="LiveId" clId="{9E0B68AD-1DC3-4A3F-892F-C4D96E2100CF}" dt="2022-01-08T10:33:56.551" v="257" actId="207"/>
        <pc:sldMkLst>
          <pc:docMk/>
          <pc:sldMk cId="769290026" sldId="290"/>
        </pc:sldMkLst>
        <pc:spChg chg="mod">
          <ac:chgData name="namer albayaty" userId="ded90471ace2e2f3" providerId="LiveId" clId="{9E0B68AD-1DC3-4A3F-892F-C4D96E2100CF}" dt="2022-01-08T10:33:56.551" v="257" actId="207"/>
          <ac:spMkLst>
            <pc:docMk/>
            <pc:sldMk cId="769290026" sldId="290"/>
            <ac:spMk id="3" creationId="{C9FAB4A9-3A47-4F27-9B9E-4790EC6DAF75}"/>
          </ac:spMkLst>
        </pc:spChg>
      </pc:sldChg>
      <pc:sldChg chg="modSp mod">
        <pc:chgData name="namer albayaty" userId="ded90471ace2e2f3" providerId="LiveId" clId="{9E0B68AD-1DC3-4A3F-892F-C4D96E2100CF}" dt="2022-01-07T20:48:12.430" v="162" actId="20577"/>
        <pc:sldMkLst>
          <pc:docMk/>
          <pc:sldMk cId="3158194930" sldId="291"/>
        </pc:sldMkLst>
        <pc:spChg chg="mod">
          <ac:chgData name="namer albayaty" userId="ded90471ace2e2f3" providerId="LiveId" clId="{9E0B68AD-1DC3-4A3F-892F-C4D96E2100CF}" dt="2022-01-07T20:48:12.430" v="162" actId="20577"/>
          <ac:spMkLst>
            <pc:docMk/>
            <pc:sldMk cId="3158194930" sldId="291"/>
            <ac:spMk id="3" creationId="{C9FAB4A9-3A47-4F27-9B9E-4790EC6DAF75}"/>
          </ac:spMkLst>
        </pc:spChg>
      </pc:sldChg>
      <pc:sldChg chg="del">
        <pc:chgData name="namer albayaty" userId="ded90471ace2e2f3" providerId="LiveId" clId="{9E0B68AD-1DC3-4A3F-892F-C4D96E2100CF}" dt="2022-01-07T20:52:43.695" v="233" actId="47"/>
        <pc:sldMkLst>
          <pc:docMk/>
          <pc:sldMk cId="2759678370" sldId="292"/>
        </pc:sldMkLst>
      </pc:sldChg>
      <pc:sldChg chg="addSp delSp modSp add mod setBg">
        <pc:chgData name="namer albayaty" userId="ded90471ace2e2f3" providerId="LiveId" clId="{9E0B68AD-1DC3-4A3F-892F-C4D96E2100CF}" dt="2022-01-07T20:53:57.532" v="252" actId="732"/>
        <pc:sldMkLst>
          <pc:docMk/>
          <pc:sldMk cId="3007627223" sldId="292"/>
        </pc:sldMkLst>
        <pc:spChg chg="del mod">
          <ac:chgData name="namer albayaty" userId="ded90471ace2e2f3" providerId="LiveId" clId="{9E0B68AD-1DC3-4A3F-892F-C4D96E2100CF}" dt="2022-01-07T20:53:36.618" v="248" actId="478"/>
          <ac:spMkLst>
            <pc:docMk/>
            <pc:sldMk cId="3007627223" sldId="292"/>
            <ac:spMk id="3" creationId="{C9FAB4A9-3A47-4F27-9B9E-4790EC6DAF75}"/>
          </ac:spMkLst>
        </pc:spChg>
        <pc:picChg chg="add mod modCrop">
          <ac:chgData name="namer albayaty" userId="ded90471ace2e2f3" providerId="LiveId" clId="{9E0B68AD-1DC3-4A3F-892F-C4D96E2100CF}" dt="2022-01-07T20:53:57.532" v="252" actId="732"/>
          <ac:picMkLst>
            <pc:docMk/>
            <pc:sldMk cId="3007627223" sldId="292"/>
            <ac:picMk id="4" creationId="{48974C01-8211-4E7B-95BE-D9E32B219383}"/>
          </ac:picMkLst>
        </pc:picChg>
      </pc:sldChg>
      <pc:sldChg chg="del">
        <pc:chgData name="namer albayaty" userId="ded90471ace2e2f3" providerId="LiveId" clId="{9E0B68AD-1DC3-4A3F-892F-C4D96E2100CF}" dt="2022-01-07T20:52:44.273" v="234" actId="47"/>
        <pc:sldMkLst>
          <pc:docMk/>
          <pc:sldMk cId="1407624361" sldId="293"/>
        </pc:sldMkLst>
      </pc:sldChg>
      <pc:sldChg chg="del">
        <pc:chgData name="namer albayaty" userId="ded90471ace2e2f3" providerId="LiveId" clId="{9E0B68AD-1DC3-4A3F-892F-C4D96E2100CF}" dt="2022-01-07T20:52:44.829" v="235" actId="47"/>
        <pc:sldMkLst>
          <pc:docMk/>
          <pc:sldMk cId="4012645367" sldId="294"/>
        </pc:sldMkLst>
      </pc:sldChg>
      <pc:sldChg chg="del">
        <pc:chgData name="namer albayaty" userId="ded90471ace2e2f3" providerId="LiveId" clId="{9E0B68AD-1DC3-4A3F-892F-C4D96E2100CF}" dt="2022-01-07T20:52:45.638" v="236" actId="47"/>
        <pc:sldMkLst>
          <pc:docMk/>
          <pc:sldMk cId="2913028242" sldId="295"/>
        </pc:sldMkLst>
      </pc:sldChg>
      <pc:sldChg chg="del">
        <pc:chgData name="namer albayaty" userId="ded90471ace2e2f3" providerId="LiveId" clId="{9E0B68AD-1DC3-4A3F-892F-C4D96E2100CF}" dt="2022-01-07T20:52:46.918" v="238" actId="47"/>
        <pc:sldMkLst>
          <pc:docMk/>
          <pc:sldMk cId="2630071638" sldId="296"/>
        </pc:sldMkLst>
      </pc:sldChg>
      <pc:sldChg chg="del">
        <pc:chgData name="namer albayaty" userId="ded90471ace2e2f3" providerId="LiveId" clId="{9E0B68AD-1DC3-4A3F-892F-C4D96E2100CF}" dt="2022-01-07T20:52:40.544" v="229" actId="47"/>
        <pc:sldMkLst>
          <pc:docMk/>
          <pc:sldMk cId="1611590836" sldId="297"/>
        </pc:sldMkLst>
      </pc:sldChg>
      <pc:sldChg chg="del">
        <pc:chgData name="namer albayaty" userId="ded90471ace2e2f3" providerId="LiveId" clId="{9E0B68AD-1DC3-4A3F-892F-C4D96E2100CF}" dt="2022-01-07T20:52:48.074" v="240" actId="47"/>
        <pc:sldMkLst>
          <pc:docMk/>
          <pc:sldMk cId="528934411" sldId="29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005070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81321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60378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960456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089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191441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630400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62834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61236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59306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AD4C0A-FFFA-405A-99C3-C6B7C2B7B232}"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0752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D4C0A-FFFA-405A-99C3-C6B7C2B7B232}" type="datetimeFigureOut">
              <a:rPr lang="en-US" smtClean="0"/>
              <a:t>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629582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AD4C0A-FFFA-405A-99C3-C6B7C2B7B232}" type="datetimeFigureOut">
              <a:rPr lang="en-US" smtClean="0"/>
              <a:t>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119590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D4C0A-FFFA-405A-99C3-C6B7C2B7B232}" type="datetimeFigureOut">
              <a:rPr lang="en-US" smtClean="0"/>
              <a:t>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70813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84648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392256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AD4C0A-FFFA-405A-99C3-C6B7C2B7B232}" type="datetimeFigureOut">
              <a:rPr lang="en-US" smtClean="0"/>
              <a:t>1/15/2022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C26A83-F26E-4BA0-9344-13532DBBCC38}" type="slidenum">
              <a:rPr lang="en-US" smtClean="0"/>
              <a:t>‹#›</a:t>
            </a:fld>
            <a:endParaRPr lang="en-US"/>
          </a:p>
        </p:txBody>
      </p:sp>
    </p:spTree>
    <p:extLst>
      <p:ext uri="{BB962C8B-B14F-4D97-AF65-F5344CB8AC3E}">
        <p14:creationId xmlns:p14="http://schemas.microsoft.com/office/powerpoint/2010/main" val="3395305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D753-91E5-461F-B9A3-8E80784D2D8B}"/>
              </a:ext>
            </a:extLst>
          </p:cNvPr>
          <p:cNvSpPr>
            <a:spLocks noGrp="1"/>
          </p:cNvSpPr>
          <p:nvPr>
            <p:ph type="ctrTitle"/>
          </p:nvPr>
        </p:nvSpPr>
        <p:spPr>
          <a:xfrm>
            <a:off x="1581495" y="2952980"/>
            <a:ext cx="7766936" cy="1646302"/>
          </a:xfrm>
        </p:spPr>
        <p:txBody>
          <a:bodyPr>
            <a:noAutofit/>
          </a:bodyPr>
          <a:lstStyle/>
          <a:p>
            <a:pPr algn="ctr"/>
            <a:r>
              <a:rPr lang="ar-IQ" sz="3600" dirty="0">
                <a:solidFill>
                  <a:srgbClr val="FF0000"/>
                </a:solidFill>
              </a:rPr>
              <a:t>كلية الفنون الجميلة – قسم الفنون التشكيلية</a:t>
            </a:r>
            <a:br>
              <a:rPr lang="ar-IQ" sz="3600" dirty="0">
                <a:solidFill>
                  <a:srgbClr val="FF0000"/>
                </a:solidFill>
              </a:rPr>
            </a:br>
            <a:r>
              <a:rPr lang="ar-IQ" sz="4800" b="1" dirty="0">
                <a:solidFill>
                  <a:schemeClr val="tx1"/>
                </a:solidFill>
                <a:latin typeface="AbdoMaster-Black" panose="02000500030000020004" pitchFamily="50" charset="-78"/>
                <a:cs typeface="AbdoMaster-Black" panose="02000500030000020004" pitchFamily="50" charset="-78"/>
              </a:rPr>
              <a:t>أصول البحث</a:t>
            </a:r>
            <a:br>
              <a:rPr lang="ar-IQ" sz="3600" dirty="0">
                <a:solidFill>
                  <a:srgbClr val="FF0000"/>
                </a:solidFill>
              </a:rPr>
            </a:br>
            <a:r>
              <a:rPr lang="ar-IQ" sz="3600" dirty="0">
                <a:solidFill>
                  <a:srgbClr val="FF0000"/>
                </a:solidFill>
              </a:rPr>
              <a:t>محاضرة رقم (8)</a:t>
            </a:r>
            <a:br>
              <a:rPr lang="ar-IQ" sz="3600" dirty="0">
                <a:solidFill>
                  <a:srgbClr val="FF0000"/>
                </a:solidFill>
              </a:rPr>
            </a:br>
            <a:br>
              <a:rPr lang="ar-IQ" sz="3600" dirty="0">
                <a:solidFill>
                  <a:srgbClr val="FF0000"/>
                </a:solidFill>
              </a:rPr>
            </a:br>
            <a:r>
              <a:rPr lang="ar-SA" sz="3600" b="1" dirty="0">
                <a:solidFill>
                  <a:schemeClr val="tx1"/>
                </a:solidFill>
                <a:latin typeface="AbdoMaster-Black" panose="02000500030000020004" pitchFamily="50" charset="-78"/>
                <a:cs typeface="AbdoMaster-Black" panose="02000500030000020004" pitchFamily="50" charset="-78"/>
              </a:rPr>
              <a:t>خطوات الدراسة في البحث العلمي</a:t>
            </a:r>
            <a:br>
              <a:rPr lang="ar-IQ" sz="3600" dirty="0">
                <a:solidFill>
                  <a:srgbClr val="FF0000"/>
                </a:solidFill>
              </a:rPr>
            </a:br>
            <a:r>
              <a:rPr lang="ar-IQ" sz="3600" dirty="0">
                <a:solidFill>
                  <a:srgbClr val="FF0000"/>
                </a:solidFill>
              </a:rPr>
              <a:t>2021-2022</a:t>
            </a:r>
            <a:endParaRPr lang="en-US" sz="3600" dirty="0">
              <a:solidFill>
                <a:srgbClr val="FF0000"/>
              </a:solidFill>
            </a:endParaRPr>
          </a:p>
        </p:txBody>
      </p:sp>
      <p:sp>
        <p:nvSpPr>
          <p:cNvPr id="3" name="Subtitle 2">
            <a:extLst>
              <a:ext uri="{FF2B5EF4-FFF2-40B4-BE49-F238E27FC236}">
                <a16:creationId xmlns:a16="http://schemas.microsoft.com/office/drawing/2014/main" id="{234947B6-4E2D-41EA-B49C-381586A48F80}"/>
              </a:ext>
            </a:extLst>
          </p:cNvPr>
          <p:cNvSpPr>
            <a:spLocks noGrp="1"/>
          </p:cNvSpPr>
          <p:nvPr>
            <p:ph type="subTitle" idx="1"/>
          </p:nvPr>
        </p:nvSpPr>
        <p:spPr>
          <a:xfrm>
            <a:off x="1581495" y="5284210"/>
            <a:ext cx="7766936" cy="1096899"/>
          </a:xfrm>
        </p:spPr>
        <p:txBody>
          <a:bodyPr>
            <a:normAutofit fontScale="92500" lnSpcReduction="20000"/>
          </a:bodyPr>
          <a:lstStyle/>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أستاذ المادة </a:t>
            </a:r>
          </a:p>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الأستاذ الدكتور </a:t>
            </a:r>
          </a:p>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نمير قاسم خلف </a:t>
            </a:r>
            <a:endParaRPr lang="en-US" sz="2400" b="1" dirty="0">
              <a:solidFill>
                <a:schemeClr val="tx1">
                  <a:lumMod val="75000"/>
                  <a:lumOff val="25000"/>
                </a:schemeClr>
              </a:solidFill>
              <a:latin typeface="AbdoMaster-Regular" panose="02000500030000020004" pitchFamily="50" charset="-78"/>
              <a:cs typeface="AbdoMaster-Regular" panose="02000500030000020004" pitchFamily="50" charset="-78"/>
            </a:endParaRPr>
          </a:p>
        </p:txBody>
      </p:sp>
    </p:spTree>
    <p:extLst>
      <p:ext uri="{BB962C8B-B14F-4D97-AF65-F5344CB8AC3E}">
        <p14:creationId xmlns:p14="http://schemas.microsoft.com/office/powerpoint/2010/main" val="12508159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B8C9F-1299-4664-A15E-1986D05540E7}"/>
              </a:ext>
            </a:extLst>
          </p:cNvPr>
          <p:cNvSpPr txBox="1"/>
          <p:nvPr/>
        </p:nvSpPr>
        <p:spPr>
          <a:xfrm>
            <a:off x="596702" y="1573748"/>
            <a:ext cx="9043844" cy="3710503"/>
          </a:xfrm>
          <a:prstGeom prst="rect">
            <a:avLst/>
          </a:prstGeom>
          <a:noFill/>
        </p:spPr>
        <p:txBody>
          <a:bodyPr wrap="square" rtlCol="0">
            <a:spAutoFit/>
          </a:bodyPr>
          <a:lstStyle/>
          <a:p>
            <a:pPr algn="just" rtl="1">
              <a:lnSpc>
                <a:spcPct val="115000"/>
              </a:lnSpc>
              <a:spcAft>
                <a:spcPts val="1000"/>
              </a:spcAft>
            </a:pPr>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7/ حدود البحث :</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2400" b="1" dirty="0">
                <a:effectLst/>
                <a:latin typeface="Arial" panose="020B0604020202020204" pitchFamily="34" charset="0"/>
                <a:ea typeface="Times New Roman" panose="02020603050405020304" pitchFamily="18" charset="0"/>
                <a:cs typeface="Arial" panose="020B0604020202020204" pitchFamily="34" charset="0"/>
              </a:rPr>
              <a:t>تنقسم الحدود إلى </a:t>
            </a:r>
            <a:r>
              <a:rPr lang="ar-IQ" sz="2400" b="1" dirty="0">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lnSpc>
                <a:spcPct val="115000"/>
              </a:lnSpc>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حدود مكانية : أي تحديد المكان الذي تطبق فيه التجربة وأهم ما يميز جغرافية هذا المكان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lnSpc>
                <a:spcPct val="115000"/>
              </a:lnSpc>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حدود زمانية : أي تحديد الفترة الزمنية التي تطبق فيها التجربة وميعاد تطبيقها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lnSpc>
                <a:spcPct val="115000"/>
              </a:lnSpc>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حدود بشرية : أي تحديد عينة البحث و عدد افرادها واهم ما يميزه والخصائص المشتركة بينهم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حدود موضوعية : هي ان يحدد الباحث العناصر الأساسية التي سيدرسها في بحثه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61166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C1114A-0DDA-4217-A668-F56D553EFB2E}"/>
              </a:ext>
            </a:extLst>
          </p:cNvPr>
          <p:cNvSpPr txBox="1"/>
          <p:nvPr/>
        </p:nvSpPr>
        <p:spPr>
          <a:xfrm>
            <a:off x="596193" y="1333375"/>
            <a:ext cx="8966448" cy="4524315"/>
          </a:xfrm>
          <a:prstGeom prst="rect">
            <a:avLst/>
          </a:prstGeom>
          <a:noFill/>
        </p:spPr>
        <p:txBody>
          <a:bodyPr wrap="square" rtlCol="0">
            <a:spAutoFit/>
          </a:bodyPr>
          <a:lstStyle/>
          <a:p>
            <a:pPr algn="just" rtl="1"/>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8/ تحديد وتعريف مصطلحات البحث :</a:t>
            </a:r>
            <a:endParaRPr lang="ar-IQ"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 rtl="1"/>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كان لتوسع المعرفة وتشابك العلوم بعضها ببعض أثر على زيادة أعداد المصطلحات المستخدمة في جميع التخصصات , وقد ذلك أحياناَ إلى اختلاف معنى المصطلح باختلاف التخصص العلمي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فأهمية تعريف  مصطلحات البحث لا تقتصر فقط على ما يتعلق بمتغيرات الدراسة إنما يجب أن يهتم الباحث كذلك ببعض المصطلحات والكلمات التي تتكرر في متن بحثه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ويجب على الباحث ألا يُعرف مصطلحاَ لا يحتاج إلى تعريف حيث يعد ذلك استخفافاَ بقدرة القارئ على الفهم والتمييز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فإن تحديد المصطلحات الرئيسة في البحث والقيام بتعريفها يساعدان الباحث على الالتزام بنطاق بحثه ويساعدانه في عملية وضع التعريفات الإجرائية للمتغيرات , كما يساعدان القارئ في مجاراة الباحث وفهمه لمضمون البحث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742106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0B8C9F-1299-4664-A15E-1986D05540E7}"/>
              </a:ext>
            </a:extLst>
          </p:cNvPr>
          <p:cNvSpPr txBox="1"/>
          <p:nvPr/>
        </p:nvSpPr>
        <p:spPr>
          <a:xfrm>
            <a:off x="1384510" y="2063175"/>
            <a:ext cx="7639747" cy="2020425"/>
          </a:xfrm>
          <a:prstGeom prst="rect">
            <a:avLst/>
          </a:prstGeom>
          <a:noFill/>
        </p:spPr>
        <p:txBody>
          <a:bodyPr wrap="square" rtlCol="0">
            <a:spAutoFit/>
          </a:bodyPr>
          <a:lstStyle/>
          <a:p>
            <a:pPr algn="r" rtl="1">
              <a:lnSpc>
                <a:spcPct val="115000"/>
              </a:lnSpc>
              <a:spcAft>
                <a:spcPts val="1000"/>
              </a:spcAft>
            </a:pPr>
            <a:r>
              <a:rPr lang="ar-SA" sz="2400" b="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9/ مراجعة ادبيات الدراسة :</a:t>
            </a:r>
            <a:endParaRPr lang="en-US" sz="24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1000"/>
              </a:spcAft>
            </a:pPr>
            <a:r>
              <a:rPr lang="ar-SA" sz="2400" b="1" dirty="0">
                <a:effectLst/>
                <a:latin typeface="Calibri" panose="020F0502020204030204" pitchFamily="34" charset="0"/>
                <a:ea typeface="Times New Roman" panose="02020603050405020304" pitchFamily="18" charset="0"/>
                <a:cs typeface="Arial" panose="020B0604020202020204" pitchFamily="34" charset="0"/>
              </a:rPr>
              <a:t>الإطار النظري </a:t>
            </a:r>
            <a:r>
              <a:rPr lang="ar-IQ" sz="2400" b="1" dirty="0">
                <a:effectLst/>
                <a:latin typeface="Calibri" panose="020F0502020204030204" pitchFamily="34" charset="0"/>
                <a:ea typeface="Times New Roman" panose="02020603050405020304" pitchFamily="18" charset="0"/>
                <a:cs typeface="Arial" panose="020B0604020202020204" pitchFamily="34" charset="0"/>
              </a:rPr>
              <a:t>:</a:t>
            </a:r>
          </a:p>
          <a:p>
            <a:pPr algn="r" rtl="1">
              <a:lnSpc>
                <a:spcPct val="115000"/>
              </a:lnSpc>
              <a:spcAft>
                <a:spcPts val="1000"/>
              </a:spcAft>
            </a:pPr>
            <a:r>
              <a:rPr lang="ar-SA" sz="2400" b="1" dirty="0">
                <a:effectLst/>
                <a:latin typeface="Calibri" panose="020F0502020204030204" pitchFamily="34" charset="0"/>
                <a:ea typeface="Times New Roman" panose="02020603050405020304" pitchFamily="18" charset="0"/>
                <a:cs typeface="Arial" panose="020B0604020202020204" pitchFamily="34" charset="0"/>
              </a:rPr>
              <a:t> هو الخلفية النظرية التي يقوم الباحث من خلالها بتقديم ومناقشة مشكلة بحثة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04276451"/>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F740AC-B7CC-446A-8639-36C4D46778C5}"/>
              </a:ext>
            </a:extLst>
          </p:cNvPr>
          <p:cNvSpPr txBox="1"/>
          <p:nvPr/>
        </p:nvSpPr>
        <p:spPr>
          <a:xfrm>
            <a:off x="328878" y="936479"/>
            <a:ext cx="9239693" cy="4893647"/>
          </a:xfrm>
          <a:prstGeom prst="rect">
            <a:avLst/>
          </a:prstGeom>
          <a:noFill/>
        </p:spPr>
        <p:txBody>
          <a:bodyPr wrap="square" rtlCol="0">
            <a:spAutoFit/>
          </a:bodyPr>
          <a:lstStyle/>
          <a:p>
            <a:pPr algn="r" rtl="1"/>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مصادر كتابة الإطار النظري </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r" rtl="1"/>
            <a:r>
              <a:rPr lang="ar-SA" sz="2400" b="1" dirty="0">
                <a:effectLst/>
                <a:latin typeface="Arial" panose="020B0604020202020204" pitchFamily="34" charset="0"/>
                <a:ea typeface="Times New Roman" panose="02020603050405020304" pitchFamily="18" charset="0"/>
                <a:cs typeface="Arial" panose="020B0604020202020204" pitchFamily="34" charset="0"/>
              </a:rPr>
              <a:t> </a:t>
            </a:r>
            <a:r>
              <a:rPr lang="ar-IQ" sz="2400" b="1" dirty="0">
                <a:effectLst/>
                <a:latin typeface="Arial" panose="020B0604020202020204" pitchFamily="34" charset="0"/>
                <a:ea typeface="Times New Roman" panose="02020603050405020304" pitchFamily="18" charset="0"/>
                <a:cs typeface="Arial" panose="020B0604020202020204" pitchFamily="34" charset="0"/>
              </a:rPr>
              <a:t>- </a:t>
            </a:r>
            <a:r>
              <a:rPr lang="ar-SA" sz="2400" b="1" dirty="0">
                <a:effectLst/>
                <a:latin typeface="Arial" panose="020B0604020202020204" pitchFamily="34" charset="0"/>
                <a:ea typeface="Times New Roman" panose="02020603050405020304" pitchFamily="18" charset="0"/>
                <a:cs typeface="Arial" panose="020B0604020202020204" pitchFamily="34" charset="0"/>
              </a:rPr>
              <a:t>البحث في الكتب والمقالات العلمية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استعارة مبادئ أو قوانين من تخصص قريب .</a:t>
            </a:r>
            <a:endParaRPr lang="ar-IQ" sz="2400" b="1" dirty="0">
              <a:effectLst/>
              <a:latin typeface="Arial" panose="020B0604020202020204" pitchFamily="34" charset="0"/>
              <a:ea typeface="Times New Roman" panose="02020603050405020304" pitchFamily="18" charset="0"/>
              <a:cs typeface="Arial" panose="020B0604020202020204" pitchFamily="34" charset="0"/>
            </a:endParaRPr>
          </a:p>
          <a:p>
            <a:pPr lvl="0" algn="r" rtl="1"/>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r" rtl="1"/>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الدراسات السابقة :</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Low" rtl="1"/>
            <a:r>
              <a:rPr lang="ar-SA" sz="2400" b="1" dirty="0">
                <a:effectLst/>
                <a:latin typeface="Arial" panose="020B0604020202020204" pitchFamily="34" charset="0"/>
                <a:ea typeface="Times New Roman" panose="02020603050405020304" pitchFamily="18" charset="0"/>
                <a:cs typeface="Arial" panose="020B0604020202020204" pitchFamily="34" charset="0"/>
              </a:rPr>
              <a:t>تتضمن الدراسات التطبيقية أو الميدانية التي تتعلق بمشكلة البحث سواءَ بشكل مباشر أو غير مباشر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Low" rtl="1"/>
            <a:r>
              <a:rPr lang="ar-SA" sz="2400" b="1" dirty="0">
                <a:effectLst/>
                <a:latin typeface="Arial" panose="020B0604020202020204" pitchFamily="34" charset="0"/>
                <a:ea typeface="Times New Roman" panose="02020603050405020304" pitchFamily="18" charset="0"/>
                <a:cs typeface="Arial" panose="020B0604020202020204" pitchFamily="34" charset="0"/>
              </a:rPr>
              <a:t>يفيد عرض الدراسات السابقة :</a:t>
            </a:r>
            <a:endParaRPr lang="ar-IQ" sz="2400" b="1" dirty="0">
              <a:effectLst/>
              <a:latin typeface="Arial" panose="020B0604020202020204" pitchFamily="34" charset="0"/>
              <a:ea typeface="Times New Roman" panose="02020603050405020304" pitchFamily="18" charset="0"/>
              <a:cs typeface="Arial" panose="020B0604020202020204" pitchFamily="34" charset="0"/>
            </a:endParaRPr>
          </a:p>
          <a:p>
            <a:pPr algn="justLow" rtl="1"/>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تحديد مشكلة البحث بدقة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طرق جديدة لدراسة المشكلة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عدم تكرار طرق البحث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الاستفادة من المنهجية والتوصيات السابقة.</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27559463"/>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491923" y="809178"/>
            <a:ext cx="8924220" cy="4401205"/>
          </a:xfrm>
          <a:prstGeom prst="rect">
            <a:avLst/>
          </a:prstGeom>
          <a:noFill/>
        </p:spPr>
        <p:txBody>
          <a:bodyPr wrap="square" rtlCol="0">
            <a:spAutoFit/>
          </a:bodyPr>
          <a:lstStyle/>
          <a:p>
            <a:pPr algn="r" rtl="1"/>
            <a:r>
              <a:rPr lang="en-US"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ar-SA"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أخطاء يقع فيها الباحثون :</a:t>
            </a:r>
            <a:endParaRPr lang="ar-IQ"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r" rtl="1"/>
            <a:endParaRPr lang="en-US" sz="28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800" b="1" dirty="0">
                <a:effectLst/>
                <a:latin typeface="Arial" panose="020B0604020202020204" pitchFamily="34" charset="0"/>
                <a:ea typeface="Times New Roman" panose="02020603050405020304" pitchFamily="18" charset="0"/>
                <a:cs typeface="Arial" panose="020B0604020202020204" pitchFamily="34" charset="0"/>
              </a:rPr>
              <a:t>الاستعجال في مراجعة الأدبيات السابقة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800" b="1" dirty="0">
                <a:effectLst/>
                <a:latin typeface="Arial" panose="020B0604020202020204" pitchFamily="34" charset="0"/>
                <a:ea typeface="Times New Roman" panose="02020603050405020304" pitchFamily="18" charset="0"/>
                <a:cs typeface="Arial" panose="020B0604020202020204" pitchFamily="34" charset="0"/>
              </a:rPr>
              <a:t>الاعتماد الكبير على المصادر الثانوية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800" b="1" dirty="0">
                <a:effectLst/>
                <a:latin typeface="Arial" panose="020B0604020202020204" pitchFamily="34" charset="0"/>
                <a:ea typeface="Times New Roman" panose="02020603050405020304" pitchFamily="18" charset="0"/>
                <a:cs typeface="Arial" panose="020B0604020202020204" pitchFamily="34" charset="0"/>
              </a:rPr>
              <a:t>التركيز على نتائج الدراسات السابقة دون المنهجيات وطرق القياس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800" b="1" dirty="0">
                <a:effectLst/>
                <a:latin typeface="Arial" panose="020B0604020202020204" pitchFamily="34" charset="0"/>
                <a:ea typeface="Times New Roman" panose="02020603050405020304" pitchFamily="18" charset="0"/>
                <a:cs typeface="Arial" panose="020B0604020202020204" pitchFamily="34" charset="0"/>
              </a:rPr>
              <a:t>عدم الاطلاع على مصادر مفيدة أخرى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800" b="1" dirty="0">
                <a:effectLst/>
                <a:latin typeface="Arial" panose="020B0604020202020204" pitchFamily="34" charset="0"/>
                <a:ea typeface="Times New Roman" panose="02020603050405020304" pitchFamily="18" charset="0"/>
                <a:cs typeface="Arial" panose="020B0604020202020204" pitchFamily="34" charset="0"/>
              </a:rPr>
              <a:t>نقل المعلومات </a:t>
            </a:r>
            <a:r>
              <a:rPr lang="ar-SA" sz="2800" b="1" dirty="0" err="1">
                <a:effectLst/>
                <a:latin typeface="Arial" panose="020B0604020202020204" pitchFamily="34" charset="0"/>
                <a:ea typeface="Times New Roman" panose="02020603050405020304" pitchFamily="18" charset="0"/>
                <a:cs typeface="Arial" panose="020B0604020202020204" pitchFamily="34" charset="0"/>
              </a:rPr>
              <a:t>البيلوجرافيه</a:t>
            </a:r>
            <a:r>
              <a:rPr lang="ar-SA" sz="2800" b="1" dirty="0">
                <a:effectLst/>
                <a:latin typeface="Arial" panose="020B0604020202020204" pitchFamily="34" charset="0"/>
                <a:ea typeface="Times New Roman" panose="02020603050405020304" pitchFamily="18" charset="0"/>
                <a:cs typeface="Arial" panose="020B0604020202020204" pitchFamily="34" charset="0"/>
              </a:rPr>
              <a:t> بشكل خاطئ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800" b="1" dirty="0">
                <a:effectLst/>
                <a:latin typeface="Arial" panose="020B0604020202020204" pitchFamily="34" charset="0"/>
                <a:ea typeface="Times New Roman" panose="02020603050405020304" pitchFamily="18" charset="0"/>
                <a:cs typeface="Arial" panose="020B0604020202020204" pitchFamily="34" charset="0"/>
              </a:rPr>
              <a:t>تسجيل كميات كبيرة من المعلومات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800" b="1" dirty="0">
                <a:effectLst/>
                <a:latin typeface="Arial" panose="020B0604020202020204" pitchFamily="34" charset="0"/>
                <a:ea typeface="Times New Roman" panose="02020603050405020304" pitchFamily="18" charset="0"/>
                <a:cs typeface="Arial" panose="020B0604020202020204" pitchFamily="34" charset="0"/>
              </a:rPr>
              <a:t>عدم استخدام طرق البحث عن المترادفات القريبة من الموضوع عند مراجعة الأدبيات .</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626231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8974C01-8211-4E7B-95BE-D9E32B219383}"/>
              </a:ext>
            </a:extLst>
          </p:cNvPr>
          <p:cNvPicPr>
            <a:picLocks noChangeAspect="1"/>
          </p:cNvPicPr>
          <p:nvPr/>
        </p:nvPicPr>
        <p:blipFill rotWithShape="1">
          <a:blip r:embed="rId2"/>
          <a:srcRect l="2768" t="8730" r="3215" b="9523"/>
          <a:stretch/>
        </p:blipFill>
        <p:spPr>
          <a:xfrm>
            <a:off x="337456" y="598714"/>
            <a:ext cx="11462657" cy="5606143"/>
          </a:xfrm>
          <a:prstGeom prst="rect">
            <a:avLst/>
          </a:prstGeom>
        </p:spPr>
      </p:pic>
    </p:spTree>
    <p:extLst>
      <p:ext uri="{BB962C8B-B14F-4D97-AF65-F5344CB8AC3E}">
        <p14:creationId xmlns:p14="http://schemas.microsoft.com/office/powerpoint/2010/main" val="300762722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39EF47B-B9AC-46DA-8855-96823D6088D8}"/>
              </a:ext>
            </a:extLst>
          </p:cNvPr>
          <p:cNvGraphicFramePr>
            <a:graphicFrameLocks noGrp="1"/>
          </p:cNvGraphicFramePr>
          <p:nvPr>
            <p:extLst>
              <p:ext uri="{D42A27DB-BD31-4B8C-83A1-F6EECF244321}">
                <p14:modId xmlns:p14="http://schemas.microsoft.com/office/powerpoint/2010/main" val="3455880149"/>
              </p:ext>
            </p:extLst>
          </p:nvPr>
        </p:nvGraphicFramePr>
        <p:xfrm>
          <a:off x="2491435" y="2211572"/>
          <a:ext cx="6734175" cy="1576657"/>
        </p:xfrm>
        <a:graphic>
          <a:graphicData uri="http://schemas.openxmlformats.org/drawingml/2006/table">
            <a:tbl>
              <a:tblPr rtl="1" firstRow="1" firstCol="1" lastRow="1" lastCol="1" bandRow="1" bandCol="1">
                <a:tableStyleId>{5C22544A-7EE6-4342-B048-85BDC9FD1C3A}</a:tableStyleId>
              </a:tblPr>
              <a:tblGrid>
                <a:gridCol w="6734175">
                  <a:extLst>
                    <a:ext uri="{9D8B030D-6E8A-4147-A177-3AD203B41FA5}">
                      <a16:colId xmlns:a16="http://schemas.microsoft.com/office/drawing/2014/main" val="2874864262"/>
                    </a:ext>
                  </a:extLst>
                </a:gridCol>
              </a:tblGrid>
              <a:tr h="1576657">
                <a:tc>
                  <a:txBody>
                    <a:bodyPr/>
                    <a:lstStyle/>
                    <a:p>
                      <a:pPr algn="ctr" rtl="1"/>
                      <a:r>
                        <a:rPr lang="ar-SA" sz="4800" b="1" kern="1200" dirty="0">
                          <a:solidFill>
                            <a:schemeClr val="tx1"/>
                          </a:solidFill>
                          <a:latin typeface="AbdoMaster-Black" panose="02000500030000020004" pitchFamily="50" charset="-78"/>
                          <a:ea typeface="+mj-ea"/>
                          <a:cs typeface="AbdoMaster-Black" panose="02000500030000020004" pitchFamily="50" charset="-78"/>
                        </a:rPr>
                        <a:t>خطوات</a:t>
                      </a:r>
                      <a:endParaRPr lang="ar-IQ" sz="4800" b="1" kern="1200" dirty="0">
                        <a:solidFill>
                          <a:schemeClr val="tx1"/>
                        </a:solidFill>
                        <a:latin typeface="AbdoMaster-Black" panose="02000500030000020004" pitchFamily="50" charset="-78"/>
                        <a:ea typeface="+mj-ea"/>
                        <a:cs typeface="AbdoMaster-Black" panose="02000500030000020004" pitchFamily="50" charset="-78"/>
                      </a:endParaRPr>
                    </a:p>
                    <a:p>
                      <a:pPr algn="ctr" rtl="1"/>
                      <a:r>
                        <a:rPr lang="ar-SA" sz="4800" b="1" kern="1200" dirty="0">
                          <a:solidFill>
                            <a:schemeClr val="tx1"/>
                          </a:solidFill>
                          <a:latin typeface="AbdoMaster-Black" panose="02000500030000020004" pitchFamily="50" charset="-78"/>
                          <a:ea typeface="+mj-ea"/>
                          <a:cs typeface="AbdoMaster-Black" panose="02000500030000020004" pitchFamily="50" charset="-78"/>
                        </a:rPr>
                        <a:t> البحث العلمي </a:t>
                      </a:r>
                      <a:endParaRPr lang="en-US" sz="4800" b="1" kern="1200" dirty="0">
                        <a:solidFill>
                          <a:schemeClr val="tx1"/>
                        </a:solidFill>
                        <a:latin typeface="AbdoMaster-Black" panose="02000500030000020004" pitchFamily="50" charset="-78"/>
                        <a:ea typeface="+mj-ea"/>
                        <a:cs typeface="AbdoMaster-Black" panose="02000500030000020004" pitchFamily="50" charset="-78"/>
                      </a:endParaRPr>
                    </a:p>
                  </a:txBody>
                  <a:tcPr marL="68580" marR="68580" marT="0" marB="0">
                    <a:solidFill>
                      <a:schemeClr val="accent4">
                        <a:lumMod val="60000"/>
                        <a:lumOff val="40000"/>
                      </a:schemeClr>
                    </a:solidFill>
                  </a:tcPr>
                </a:tc>
                <a:extLst>
                  <a:ext uri="{0D108BD9-81ED-4DB2-BD59-A6C34878D82A}">
                    <a16:rowId xmlns:a16="http://schemas.microsoft.com/office/drawing/2014/main" val="3989432962"/>
                  </a:ext>
                </a:extLst>
              </a:tr>
            </a:tbl>
          </a:graphicData>
        </a:graphic>
      </p:graphicFrame>
    </p:spTree>
    <p:extLst>
      <p:ext uri="{BB962C8B-B14F-4D97-AF65-F5344CB8AC3E}">
        <p14:creationId xmlns:p14="http://schemas.microsoft.com/office/powerpoint/2010/main" val="32326530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218C8A-605B-40E2-924D-FEE1D9EF94A4}"/>
              </a:ext>
            </a:extLst>
          </p:cNvPr>
          <p:cNvSpPr>
            <a:spLocks noGrp="1"/>
          </p:cNvSpPr>
          <p:nvPr>
            <p:ph idx="1"/>
          </p:nvPr>
        </p:nvSpPr>
        <p:spPr>
          <a:xfrm>
            <a:off x="272144" y="477354"/>
            <a:ext cx="9503227" cy="3898703"/>
          </a:xfrm>
        </p:spPr>
        <p:txBody>
          <a:bodyPr>
            <a:noAutofit/>
          </a:bodyPr>
          <a:lstStyle/>
          <a:p>
            <a:pPr marL="0" indent="0" algn="r" rtl="1">
              <a:lnSpc>
                <a:spcPct val="115000"/>
              </a:lnSpc>
              <a:spcAft>
                <a:spcPts val="1000"/>
              </a:spcAft>
              <a:buNone/>
            </a:pPr>
            <a:r>
              <a:rPr lang="ar-SA"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خطوات البحث العلمي </a:t>
            </a:r>
            <a:endParaRPr lang="en-US" sz="28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rtl="1">
              <a:spcBef>
                <a:spcPts val="0"/>
              </a:spcBef>
              <a:buNone/>
            </a:pPr>
            <a:r>
              <a:rPr lang="ar-SA" sz="2400" b="1"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ar-SA" sz="2400" b="1" dirty="0">
                <a:effectLst/>
                <a:latin typeface="Arial" panose="020B0604020202020204" pitchFamily="34" charset="0"/>
                <a:ea typeface="Times New Roman" panose="02020603050405020304" pitchFamily="18" charset="0"/>
                <a:cs typeface="Arial" panose="020B0604020202020204" pitchFamily="34" charset="0"/>
              </a:rPr>
              <a:t>للبحث العلمي في العلوم </a:t>
            </a:r>
            <a:r>
              <a:rPr lang="ar-IQ" sz="2400" b="1" dirty="0">
                <a:effectLst/>
                <a:latin typeface="Arial" panose="020B0604020202020204" pitchFamily="34" charset="0"/>
                <a:ea typeface="Times New Roman" panose="02020603050405020304" pitchFamily="18" charset="0"/>
                <a:cs typeface="Arial" panose="020B0604020202020204" pitchFamily="34" charset="0"/>
              </a:rPr>
              <a:t>و</a:t>
            </a:r>
            <a:r>
              <a:rPr lang="ar-SA" sz="2400" b="1" dirty="0">
                <a:effectLst/>
                <a:latin typeface="Arial" panose="020B0604020202020204" pitchFamily="34" charset="0"/>
                <a:ea typeface="Times New Roman" panose="02020603050405020304" pitchFamily="18" charset="0"/>
                <a:cs typeface="Arial" panose="020B0604020202020204" pitchFamily="34" charset="0"/>
              </a:rPr>
              <a:t>ال</a:t>
            </a:r>
            <a:r>
              <a:rPr lang="ar-IQ" sz="2400" b="1" dirty="0">
                <a:effectLst/>
                <a:latin typeface="Arial" panose="020B0604020202020204" pitchFamily="34" charset="0"/>
                <a:ea typeface="Times New Roman" panose="02020603050405020304" pitchFamily="18" charset="0"/>
                <a:cs typeface="Arial" panose="020B0604020202020204" pitchFamily="34" charset="0"/>
              </a:rPr>
              <a:t>فنون الجميلة</a:t>
            </a:r>
            <a:r>
              <a:rPr lang="ar-SA" sz="2400" b="1" dirty="0">
                <a:effectLst/>
                <a:latin typeface="Arial" panose="020B0604020202020204" pitchFamily="34" charset="0"/>
                <a:ea typeface="Times New Roman" panose="02020603050405020304" pitchFamily="18" charset="0"/>
                <a:cs typeface="Arial" panose="020B0604020202020204" pitchFamily="34" charset="0"/>
              </a:rPr>
              <a:t> </a:t>
            </a:r>
            <a:r>
              <a:rPr lang="ar-IQ" sz="2400" b="1" dirty="0">
                <a:effectLst/>
                <a:latin typeface="Arial" panose="020B0604020202020204" pitchFamily="34" charset="0"/>
                <a:ea typeface="Times New Roman" panose="02020603050405020304" pitchFamily="18" charset="0"/>
                <a:cs typeface="Arial" panose="020B0604020202020204" pitchFamily="34" charset="0"/>
              </a:rPr>
              <a:t>هي </a:t>
            </a:r>
            <a:r>
              <a:rPr lang="ar-SA" sz="2400" b="1" dirty="0">
                <a:effectLst/>
                <a:latin typeface="Arial" panose="020B0604020202020204" pitchFamily="34" charset="0"/>
                <a:ea typeface="Times New Roman" panose="02020603050405020304" pitchFamily="18" charset="0"/>
                <a:cs typeface="Arial" panose="020B0604020202020204" pitchFamily="34" charset="0"/>
              </a:rPr>
              <a:t>خطوات محددة تكفل الموضوعية وعدم التحيز وهذه الخطوات انبثقت أساساَ من خطوات المنهج العلمي الذي تطور تدريجياَ واستفاد كذلك من التطور العلمي في العصر الحديثة حتى أصبح ذو أثر واضح في تقدم العلوم الطبيعية والإنسانية ومن خلال هذا التطور فقد تحددت خطوات المنهج العلمي بالخطوات التالية :</a:t>
            </a:r>
            <a:endParaRPr lang="ar-IQ" sz="2400" b="1"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rtl="1">
              <a:spcBef>
                <a:spcPts val="0"/>
              </a:spcBef>
              <a:buNone/>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rtl="1">
              <a:spcBef>
                <a:spcPts val="0"/>
              </a:spcBef>
              <a:buNone/>
            </a:pPr>
            <a:r>
              <a:rPr lang="ar-SA" sz="2400" b="1" dirty="0">
                <a:effectLst/>
                <a:latin typeface="Arial" panose="020B0604020202020204" pitchFamily="34" charset="0"/>
                <a:ea typeface="Times New Roman" panose="02020603050405020304" pitchFamily="18" charset="0"/>
                <a:cs typeface="Arial" panose="020B0604020202020204" pitchFamily="34" charset="0"/>
              </a:rPr>
              <a:t>1</a:t>
            </a:r>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عنوان البحث :</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rtl="1">
              <a:spcBef>
                <a:spcPts val="0"/>
              </a:spcBef>
              <a:buNone/>
            </a:pPr>
            <a:r>
              <a:rPr lang="ar-SA" sz="2400" b="1" dirty="0">
                <a:effectLst/>
                <a:latin typeface="Arial" panose="020B0604020202020204" pitchFamily="34" charset="0"/>
                <a:ea typeface="Times New Roman" panose="02020603050405020304" pitchFamily="18" charset="0"/>
                <a:cs typeface="Arial" panose="020B0604020202020204" pitchFamily="34" charset="0"/>
              </a:rPr>
              <a:t>يؤدي العنوان وظيفة إعلامية عن موضوع البحث ومجاله , لذلك يفترض ان يكون واضحاَ , مكتوباَ بعبارة مختصرة ولغة سهلة , فالعنوان يرشد القارئ إلى أن البحث يقع في مجال معين ويصنف الموضوع في المكتبات بناء على عنوانه ويفضل أن يكون عنوان البحث مختصراَ دون اطالة كما يفضل أن تكون الكلمات الأساسية في بداية العنوان مثل : الكفايات , المشكلات , دوافع العمل </a:t>
            </a:r>
            <a:r>
              <a:rPr lang="ar-IQ" sz="2400" b="1" dirty="0">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rtl="1">
              <a:spcBef>
                <a:spcPts val="0"/>
              </a:spcBef>
              <a:buNone/>
            </a:pPr>
            <a:r>
              <a:rPr lang="ar-SA" sz="2400" b="1" dirty="0">
                <a:effectLst/>
                <a:latin typeface="Arial" panose="020B0604020202020204" pitchFamily="34" charset="0"/>
                <a:ea typeface="Times New Roman" panose="02020603050405020304" pitchFamily="18" charset="0"/>
                <a:cs typeface="Arial" panose="020B0604020202020204" pitchFamily="34" charset="0"/>
              </a:rPr>
              <a:t>ويختلف العنوان في صياغته ووظيفته عن تحديد المشكلة </a:t>
            </a:r>
            <a:r>
              <a:rPr lang="ar-IQ" sz="2400" b="1" dirty="0">
                <a:effectLst/>
                <a:latin typeface="Arial" panose="020B0604020202020204" pitchFamily="34" charset="0"/>
                <a:ea typeface="Times New Roman" panose="02020603050405020304" pitchFamily="18" charset="0"/>
                <a:cs typeface="Arial" panose="020B0604020202020204" pitchFamily="34" charset="0"/>
              </a:rPr>
              <a:t>،</a:t>
            </a:r>
            <a:r>
              <a:rPr lang="ar-SA" sz="2400" b="1" dirty="0">
                <a:effectLst/>
                <a:latin typeface="Arial" panose="020B0604020202020204" pitchFamily="34" charset="0"/>
                <a:ea typeface="Times New Roman" panose="02020603050405020304" pitchFamily="18" charset="0"/>
                <a:cs typeface="Arial" panose="020B0604020202020204" pitchFamily="34" charset="0"/>
              </a:rPr>
              <a:t> فالعنوان هو مؤشر على مشكلة البحث يوضح مجالها فقط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rtl="1">
              <a:spcBef>
                <a:spcPts val="0"/>
              </a:spcBef>
              <a:buNone/>
            </a:pPr>
            <a:r>
              <a:rPr lang="ar-SA" sz="2400" b="1" dirty="0">
                <a:effectLst/>
                <a:latin typeface="Arial" panose="020B0604020202020204" pitchFamily="34" charset="0"/>
                <a:ea typeface="Times New Roman" panose="02020603050405020304" pitchFamily="18" charset="0"/>
                <a:cs typeface="Arial" panose="020B0604020202020204" pitchFamily="34" charset="0"/>
              </a:rPr>
              <a:t>مثال على عنوان البحث ( </a:t>
            </a:r>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دور </a:t>
            </a:r>
            <a:r>
              <a:rPr lang="ar-IQ"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رئاسة الأقسام العلمية – كليات الفنون الجميلة </a:t>
            </a:r>
            <a:r>
              <a:rPr lang="ar-SA" sz="24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في تنمية مهارات </a:t>
            </a:r>
            <a:r>
              <a:rPr lang="ar-IQ" sz="24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الرسم</a:t>
            </a:r>
            <a:r>
              <a:rPr lang="ar-SA" sz="24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ar-IQ"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لدى طلبة المرحلة الثالثة </a:t>
            </a:r>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من وجهة نظر </a:t>
            </a:r>
            <a:r>
              <a:rPr lang="ar-IQ"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الطلبة)</a:t>
            </a:r>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ar-SA" sz="2400" b="1" dirty="0">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35986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532728" y="1316951"/>
            <a:ext cx="9380094" cy="4893647"/>
          </a:xfrm>
          <a:prstGeom prst="rect">
            <a:avLst/>
          </a:prstGeom>
          <a:noFill/>
        </p:spPr>
        <p:txBody>
          <a:bodyPr wrap="square" rtlCol="0">
            <a:spAutoFit/>
          </a:bodyPr>
          <a:lstStyle/>
          <a:p>
            <a:pPr algn="r" rtl="1"/>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 المقدمة :</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Low" rtl="1"/>
            <a:r>
              <a:rPr lang="ar-SA" sz="2400" b="1" dirty="0">
                <a:effectLst/>
                <a:latin typeface="Arial" panose="020B0604020202020204" pitchFamily="34" charset="0"/>
                <a:ea typeface="Times New Roman" panose="02020603050405020304" pitchFamily="18" charset="0"/>
                <a:cs typeface="Arial" panose="020B0604020202020204" pitchFamily="34" charset="0"/>
              </a:rPr>
              <a:t>بعد أن يكتب الباحث عنوانه يبدأ بكتابة مقدمة تشمل توضيحاَ لمجال المشكلة وأهميتها , والمجهودات التي بذلت في مجالها , والدراسات والأبحاث التي تناولت هذا المجال , ومدى تفرد هذا البحث عن غيره من الأبحاث ويمكن أن نحدد محتويات المقدمة بما يلي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توضيح مجال المشكلة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توضيح مدى النقص الناتج عن عدم القيام بهذا البحث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استعراض الجهود السابقة التي قام بها الباحثون في هذا المجال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توضيح أسباب اختيار الباحث لهذه المشكلة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r"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توضيح الجهات المستفيدة من هذا البحث .</a:t>
            </a:r>
            <a:endParaRPr lang="ar-IQ" sz="2400" b="1" dirty="0">
              <a:effectLst/>
              <a:latin typeface="Arial" panose="020B0604020202020204" pitchFamily="34" charset="0"/>
              <a:ea typeface="Times New Roman" panose="02020603050405020304" pitchFamily="18" charset="0"/>
              <a:cs typeface="Arial" panose="020B0604020202020204" pitchFamily="34" charset="0"/>
            </a:endParaRPr>
          </a:p>
          <a:p>
            <a:pPr lvl="0" algn="r" rtl="1"/>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Low" rtl="1"/>
            <a:r>
              <a:rPr lang="ar-SA" sz="2400" b="1" u="sng"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مقدمة البحث </a:t>
            </a:r>
            <a:r>
              <a:rPr lang="ar-SA" sz="2400" b="1" dirty="0">
                <a:effectLst/>
                <a:latin typeface="Arial" panose="020B0604020202020204" pitchFamily="34" charset="0"/>
                <a:ea typeface="Times New Roman" panose="02020603050405020304" pitchFamily="18" charset="0"/>
                <a:cs typeface="Arial" panose="020B0604020202020204" pitchFamily="34" charset="0"/>
              </a:rPr>
              <a:t>ليست كلاماَ انشائياَ </a:t>
            </a:r>
            <a:r>
              <a:rPr lang="ar-SA" sz="2400" b="1" dirty="0" err="1">
                <a:effectLst/>
                <a:latin typeface="Arial" panose="020B0604020202020204" pitchFamily="34" charset="0"/>
                <a:ea typeface="Times New Roman" panose="02020603050405020304" pitchFamily="18" charset="0"/>
                <a:cs typeface="Arial" panose="020B0604020202020204" pitchFamily="34" charset="0"/>
              </a:rPr>
              <a:t>يصوغه</a:t>
            </a:r>
            <a:r>
              <a:rPr lang="ar-SA" sz="2400" b="1" dirty="0">
                <a:effectLst/>
                <a:latin typeface="Arial" panose="020B0604020202020204" pitchFamily="34" charset="0"/>
                <a:ea typeface="Times New Roman" panose="02020603050405020304" pitchFamily="18" charset="0"/>
                <a:cs typeface="Arial" panose="020B0604020202020204" pitchFamily="34" charset="0"/>
              </a:rPr>
              <a:t> الباحث , إنما </a:t>
            </a:r>
            <a:r>
              <a:rPr lang="ar-IQ" sz="2400" b="1" dirty="0">
                <a:effectLst/>
                <a:latin typeface="Arial" panose="020B0604020202020204" pitchFamily="34" charset="0"/>
                <a:ea typeface="Times New Roman" panose="02020603050405020304" pitchFamily="18" charset="0"/>
                <a:cs typeface="Arial" panose="020B0604020202020204" pitchFamily="34" charset="0"/>
              </a:rPr>
              <a:t>هو </a:t>
            </a:r>
            <a:r>
              <a:rPr lang="ar-SA" sz="2400" b="1" dirty="0">
                <a:effectLst/>
                <a:latin typeface="Arial" panose="020B0604020202020204" pitchFamily="34" charset="0"/>
                <a:ea typeface="Times New Roman" panose="02020603050405020304" pitchFamily="18" charset="0"/>
                <a:cs typeface="Arial" panose="020B0604020202020204" pitchFamily="34" charset="0"/>
              </a:rPr>
              <a:t>عملية تقديم واعية لموضوع البحث وابعاده </a:t>
            </a:r>
            <a:r>
              <a:rPr lang="ar-SA" sz="2400" b="1" dirty="0" err="1">
                <a:effectLst/>
                <a:latin typeface="Arial" panose="020B0604020202020204" pitchFamily="34" charset="0"/>
                <a:ea typeface="Times New Roman" panose="02020603050405020304" pitchFamily="18" charset="0"/>
                <a:cs typeface="Arial" panose="020B0604020202020204" pitchFamily="34" charset="0"/>
              </a:rPr>
              <a:t>ومنطلقاته</a:t>
            </a:r>
            <a:r>
              <a:rPr lang="ar-SA" sz="2400" b="1" dirty="0">
                <a:effectLst/>
                <a:latin typeface="Arial" panose="020B0604020202020204" pitchFamily="34" charset="0"/>
                <a:ea typeface="Times New Roman" panose="02020603050405020304" pitchFamily="18" charset="0"/>
                <a:cs typeface="Arial" panose="020B0604020202020204" pitchFamily="34" charset="0"/>
              </a:rPr>
              <a:t> وأهميته , ولذلك يقدم الباحث في هذه المقدمة صورة </a:t>
            </a:r>
            <a:r>
              <a:rPr lang="ar-SA" sz="2400" b="1" dirty="0" err="1">
                <a:effectLst/>
                <a:latin typeface="Arial" panose="020B0604020202020204" pitchFamily="34" charset="0"/>
                <a:ea typeface="Times New Roman" panose="02020603050405020304" pitchFamily="18" charset="0"/>
                <a:cs typeface="Arial" panose="020B0604020202020204" pitchFamily="34" charset="0"/>
              </a:rPr>
              <a:t>واضحه</a:t>
            </a:r>
            <a:r>
              <a:rPr lang="ar-SA" sz="2400" b="1" dirty="0">
                <a:effectLst/>
                <a:latin typeface="Arial" panose="020B0604020202020204" pitchFamily="34" charset="0"/>
                <a:ea typeface="Times New Roman" panose="02020603050405020304" pitchFamily="18" charset="0"/>
                <a:cs typeface="Arial" panose="020B0604020202020204" pitchFamily="34" charset="0"/>
              </a:rPr>
              <a:t> عن بحث</a:t>
            </a:r>
            <a:r>
              <a:rPr lang="ar-IQ" sz="2400" b="1" dirty="0">
                <a:latin typeface="Arial" panose="020B0604020202020204" pitchFamily="34" charset="0"/>
                <a:ea typeface="Times New Roman" panose="02020603050405020304" pitchFamily="18" charset="0"/>
                <a:cs typeface="Arial" panose="020B0604020202020204" pitchFamily="34" charset="0"/>
              </a:rPr>
              <a:t>ه</a:t>
            </a:r>
            <a:r>
              <a:rPr lang="ar-SA" sz="2400" b="1" dirty="0">
                <a:effectLst/>
                <a:latin typeface="Arial" panose="020B0604020202020204" pitchFamily="34" charset="0"/>
                <a:ea typeface="Times New Roman" panose="02020603050405020304" pitchFamily="18" charset="0"/>
                <a:cs typeface="Arial" panose="020B0604020202020204" pitchFamily="34" charset="0"/>
              </a:rPr>
              <a:t> تشير إلى مدى وعيه ببحثة </a:t>
            </a:r>
            <a:r>
              <a:rPr lang="ar-IQ" sz="2400" b="1" dirty="0">
                <a:effectLst/>
                <a:latin typeface="Arial" panose="020B0604020202020204" pitchFamily="34" charset="0"/>
                <a:ea typeface="Times New Roman" panose="02020603050405020304" pitchFamily="18" charset="0"/>
                <a:cs typeface="Arial" panose="020B0604020202020204" pitchFamily="34" charset="0"/>
              </a:rPr>
              <a:t>،</a:t>
            </a:r>
            <a:r>
              <a:rPr lang="ar-SA" sz="2400" b="1" dirty="0">
                <a:effectLst/>
                <a:latin typeface="Arial" panose="020B0604020202020204" pitchFamily="34" charset="0"/>
                <a:ea typeface="Times New Roman" panose="02020603050405020304" pitchFamily="18" charset="0"/>
                <a:cs typeface="Arial" panose="020B0604020202020204" pitchFamily="34" charset="0"/>
              </a:rPr>
              <a:t> ومدى اطلاعه وخبرته في هذا المجال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089525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85057" y="263329"/>
            <a:ext cx="10137620" cy="6817251"/>
          </a:xfrm>
          <a:prstGeom prst="rect">
            <a:avLst/>
          </a:prstGeom>
          <a:noFill/>
        </p:spPr>
        <p:txBody>
          <a:bodyPr wrap="square" rtlCol="0">
            <a:spAutoFit/>
          </a:bodyPr>
          <a:lstStyle/>
          <a:p>
            <a:pPr algn="r" rtl="1"/>
            <a:r>
              <a:rPr lang="ar-SA" sz="23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3/ التعرف على مشكلة البحث :</a:t>
            </a:r>
            <a:endParaRPr lang="en-US" sz="23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Low" rtl="1"/>
            <a:r>
              <a:rPr lang="ar-SA" sz="2300" b="1" dirty="0">
                <a:effectLst/>
                <a:latin typeface="Arial" panose="020B0604020202020204" pitchFamily="34" charset="0"/>
                <a:ea typeface="Times New Roman" panose="02020603050405020304" pitchFamily="18" charset="0"/>
                <a:cs typeface="Arial" panose="020B0604020202020204" pitchFamily="34" charset="0"/>
              </a:rPr>
              <a:t>نستطيع القول إن أصعب عقبة يقابلها الباحث المبتدئ هي اختيار مشكلة البحث , إلا ان هذه الصعوبة تتوارى مع الممارسة وعمل الكثير من البحوث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algn="justLow" rtl="1"/>
            <a:r>
              <a:rPr lang="ar-SA" sz="2300" b="1" dirty="0">
                <a:effectLst/>
                <a:latin typeface="Arial" panose="020B0604020202020204" pitchFamily="34" charset="0"/>
                <a:ea typeface="Times New Roman" panose="02020603050405020304" pitchFamily="18" charset="0"/>
                <a:cs typeface="Arial" panose="020B0604020202020204" pitchFamily="34" charset="0"/>
              </a:rPr>
              <a:t>يعرف </a:t>
            </a:r>
            <a:r>
              <a:rPr lang="ar-SA" sz="2300" b="1" dirty="0" err="1">
                <a:effectLst/>
                <a:latin typeface="Arial" panose="020B0604020202020204" pitchFamily="34" charset="0"/>
                <a:ea typeface="Times New Roman" panose="02020603050405020304" pitchFamily="18" charset="0"/>
                <a:cs typeface="Arial" panose="020B0604020202020204" pitchFamily="34" charset="0"/>
              </a:rPr>
              <a:t>ساندرز</a:t>
            </a:r>
            <a:r>
              <a:rPr lang="ar-SA" sz="2300" b="1" dirty="0">
                <a:effectLst/>
                <a:latin typeface="Arial" panose="020B0604020202020204" pitchFamily="34" charset="0"/>
                <a:ea typeface="Times New Roman" panose="02020603050405020304" pitchFamily="18" charset="0"/>
                <a:cs typeface="Arial" panose="020B0604020202020204" pitchFamily="34" charset="0"/>
              </a:rPr>
              <a:t> مشكلة البحث بأنها ( حالة تنتج عن تفاعل عاملين أو أكثر تفاعلاَ يُحدث حيرة أو غموضاَ أو عاقبة غير مرغوب فيها أو تعارضاَ بين خيارين لا يمكن اختيار أحدهما دون بحث أو تحر).</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algn="justLow" rtl="1"/>
            <a:r>
              <a:rPr lang="ar-SA" sz="2300" b="1" dirty="0">
                <a:effectLst/>
                <a:latin typeface="Arial" panose="020B0604020202020204" pitchFamily="34" charset="0"/>
                <a:ea typeface="Times New Roman" panose="02020603050405020304" pitchFamily="18" charset="0"/>
                <a:cs typeface="Arial" panose="020B0604020202020204" pitchFamily="34" charset="0"/>
              </a:rPr>
              <a:t>إن مضمون مشكلة البحث يتمثل في رغبتنا في زيادة بإحدى أو بعض أو كل النقاط التالية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العلاقة بين متغيرين أو عدة متغيرات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أثر متغير مستقل أو عدة متغيرات على متغير تابع أو عدة متغيرات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ظاهرة معينة من حيث أسبابها ومدى انتشارها والنتائج المترتبة عليها .</a:t>
            </a:r>
            <a:endParaRPr lang="ar-IQ" sz="2300" b="1" dirty="0">
              <a:effectLst/>
              <a:latin typeface="Arial" panose="020B0604020202020204" pitchFamily="34" charset="0"/>
              <a:ea typeface="Times New Roman" panose="02020603050405020304" pitchFamily="18" charset="0"/>
              <a:cs typeface="Arial" panose="020B0604020202020204" pitchFamily="34" charset="0"/>
            </a:endParaRPr>
          </a:p>
          <a:p>
            <a:pPr algn="justLow" rtl="1"/>
            <a:r>
              <a:rPr lang="ar-SA" sz="23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طرق تمكن الباحث أن يتعرف من خلالها على المشكلات والظواهر التي تستحق الدراسة :</a:t>
            </a:r>
            <a:endParaRPr lang="en-US" sz="23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تحديد الباحث للمجال الذي يرغب دراسته ويتعلق بمستقبلة المهني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استشارة المتخصصين في المجال العلمي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الخبرة العلمية للباحث واستشارة الممارسين في مجال التخصص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حداثة الموضوع وتسارع الأحداث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العمل مع فريق عمل من الباحثين .</a:t>
            </a:r>
            <a:endParaRPr lang="ar-IQ" sz="23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إعادة بحث سبق إجراؤه .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توصيات الدراسات السابقة والمؤتمرات والندوات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Low" rtl="1">
              <a:buFont typeface="Arial" panose="020B0604020202020204" pitchFamily="34" charset="0"/>
              <a:buChar char="-"/>
            </a:pPr>
            <a:r>
              <a:rPr lang="ar-SA" sz="2300" b="1" dirty="0">
                <a:effectLst/>
                <a:latin typeface="Arial" panose="020B0604020202020204" pitchFamily="34" charset="0"/>
                <a:ea typeface="Times New Roman" panose="02020603050405020304" pitchFamily="18" charset="0"/>
                <a:cs typeface="Arial" panose="020B0604020202020204" pitchFamily="34" charset="0"/>
              </a:rPr>
              <a:t>وسائل الإعلام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a:p>
            <a:pPr marL="457200" algn="justLow" rtl="1"/>
            <a:r>
              <a:rPr lang="ar-SA" sz="2300" b="1" dirty="0">
                <a:effectLst/>
                <a:latin typeface="Arial" panose="020B0604020202020204" pitchFamily="34" charset="0"/>
                <a:ea typeface="Times New Roman" panose="02020603050405020304" pitchFamily="18" charset="0"/>
                <a:cs typeface="Arial" panose="020B0604020202020204" pitchFamily="34" charset="0"/>
              </a:rPr>
              <a:t> </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364931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774780" y="1176945"/>
            <a:ext cx="8832453" cy="3719352"/>
          </a:xfrm>
          <a:prstGeom prst="rect">
            <a:avLst/>
          </a:prstGeom>
          <a:noFill/>
        </p:spPr>
        <p:txBody>
          <a:bodyPr wrap="square" rtlCol="0">
            <a:spAutoFit/>
          </a:bodyPr>
          <a:lstStyle/>
          <a:p>
            <a:pPr algn="r" rtl="1">
              <a:lnSpc>
                <a:spcPct val="115000"/>
              </a:lnSpc>
              <a:spcAft>
                <a:spcPts val="1000"/>
              </a:spcAft>
            </a:pPr>
            <a:r>
              <a:rPr lang="en-US" sz="2400" b="1" u="sng"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ar-SA" sz="2400" b="1" u="sng"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أخطاء تقع عند تحديد مشكلة البحث :</a:t>
            </a:r>
            <a:endParaRPr lang="ar-IQ" sz="2400" b="1" u="sng"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r" rtl="1">
              <a:lnSpc>
                <a:spcPct val="115000"/>
              </a:lnSpc>
              <a:spcAft>
                <a:spcPts val="1000"/>
              </a:spcAft>
            </a:pPr>
            <a:endParaRPr lang="en-US" sz="2400" u="sng"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rtl="1">
              <a:lnSpc>
                <a:spcPct val="115000"/>
              </a:lnSpc>
              <a:buFont typeface="Arial" panose="020B0604020202020204" pitchFamily="34" charset="0"/>
              <a:buChar char="-"/>
            </a:pPr>
            <a:r>
              <a:rPr lang="ar-SA" sz="2400" b="1" dirty="0">
                <a:effectLst/>
                <a:latin typeface="Calibri" panose="020F0502020204030204" pitchFamily="34" charset="0"/>
                <a:ea typeface="Times New Roman" panose="02020603050405020304" pitchFamily="18" charset="0"/>
                <a:cs typeface="Arial" panose="020B0604020202020204" pitchFamily="34" charset="0"/>
              </a:rPr>
              <a:t>اختيار مشكلة واسعة النطاق تحتاج إلى فريق عمل متخصص ومتفرغ لا يستطيع باحث واحد إلى تغطيتها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Low" rtl="1">
              <a:lnSpc>
                <a:spcPct val="115000"/>
              </a:lnSpc>
              <a:buFont typeface="Arial" panose="020B0604020202020204" pitchFamily="34" charset="0"/>
              <a:buChar char="-"/>
            </a:pPr>
            <a:r>
              <a:rPr lang="ar-SA" sz="2400" b="1" dirty="0">
                <a:effectLst/>
                <a:latin typeface="Calibri" panose="020F0502020204030204" pitchFamily="34" charset="0"/>
                <a:ea typeface="Times New Roman" panose="02020603050405020304" pitchFamily="18" charset="0"/>
                <a:cs typeface="Arial" panose="020B0604020202020204" pitchFamily="34" charset="0"/>
              </a:rPr>
              <a:t>الركون إلى اختيار أول مشكلة تخطر على بال الباحث دون التفكير في مشكلات اخرى.</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Low" rtl="1">
              <a:lnSpc>
                <a:spcPct val="115000"/>
              </a:lnSpc>
              <a:buFont typeface="Arial" panose="020B0604020202020204" pitchFamily="34" charset="0"/>
              <a:buChar char="-"/>
            </a:pPr>
            <a:r>
              <a:rPr lang="ar-SA" sz="2400" b="1" dirty="0">
                <a:effectLst/>
                <a:latin typeface="Calibri" panose="020F0502020204030204" pitchFamily="34" charset="0"/>
                <a:ea typeface="Times New Roman" panose="02020603050405020304" pitchFamily="18" charset="0"/>
                <a:cs typeface="Arial" panose="020B0604020202020204" pitchFamily="34" charset="0"/>
              </a:rPr>
              <a:t>قد يسعى الباحث إلى نوع من المثالية في تفكيره المستمر والزائد على الحد المعقول لبحث مشكلة لم يسبقه إلى بحثها أحد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Low" rtl="1">
              <a:lnSpc>
                <a:spcPct val="115000"/>
              </a:lnSpc>
              <a:spcAft>
                <a:spcPts val="1000"/>
              </a:spcAft>
              <a:buFont typeface="Arial" panose="020B0604020202020204" pitchFamily="34" charset="0"/>
              <a:buChar char="-"/>
            </a:pPr>
            <a:r>
              <a:rPr lang="ar-SA" sz="2400" b="1" dirty="0">
                <a:effectLst/>
                <a:latin typeface="Calibri" panose="020F0502020204030204" pitchFamily="34" charset="0"/>
                <a:ea typeface="Times New Roman" panose="02020603050405020304" pitchFamily="18" charset="0"/>
                <a:cs typeface="Arial" panose="020B0604020202020204" pitchFamily="34" charset="0"/>
              </a:rPr>
              <a:t>الركاكة وعدم الوضوح في أسلوب كتابة مشكلة البحث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15298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500743" y="428178"/>
            <a:ext cx="9125508" cy="6001643"/>
          </a:xfrm>
          <a:prstGeom prst="rect">
            <a:avLst/>
          </a:prstGeom>
          <a:noFill/>
        </p:spPr>
        <p:txBody>
          <a:bodyPr wrap="square" rtlCol="0">
            <a:spAutoFit/>
          </a:bodyPr>
          <a:lstStyle/>
          <a:p>
            <a:pPr algn="just" rtl="1"/>
            <a:r>
              <a:rPr lang="ar-SA" sz="2400" b="1" u="sng"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الفرضيات :</a:t>
            </a:r>
            <a:endParaRPr lang="en-US" sz="2400" u="sng"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عرفها عطية بأنها " إجابات محتمله على أسئلة البحث .. وهي علاقة بين متغيرين أو أكثر"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endParaRPr lang="ar-IQ" sz="2400" b="1"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أنواع الفرضيات : </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1/ الفرضيات البحثية </a:t>
            </a:r>
            <a:r>
              <a:rPr lang="ar-SA" sz="2400" b="1" dirty="0">
                <a:effectLst/>
                <a:latin typeface="Arial" panose="020B0604020202020204" pitchFamily="34" charset="0"/>
                <a:ea typeface="Times New Roman" panose="02020603050405020304" pitchFamily="18" charset="0"/>
                <a:cs typeface="Arial" panose="020B0604020202020204" pitchFamily="34" charset="0"/>
              </a:rPr>
              <a:t>.. تأتي على شكل جُمل قصيرة و بسيطة يعبر من خلالها الباحث عن تفسيره لظاهرة معينة أو استنتاجه لعلاقة سببيه أو ارتباطيه معينة , و تكون مبنية على أساس دليل أو برهان أو حقائق علمية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2/ الفرضيات الإحصائية </a:t>
            </a:r>
            <a:r>
              <a:rPr lang="ar-SA" sz="2400" b="1" dirty="0">
                <a:effectLst/>
                <a:latin typeface="Arial" panose="020B0604020202020204" pitchFamily="34" charset="0"/>
                <a:ea typeface="Times New Roman" panose="02020603050405020304" pitchFamily="18" charset="0"/>
                <a:cs typeface="Arial" panose="020B0604020202020204" pitchFamily="34" charset="0"/>
              </a:rPr>
              <a:t>.. هي صياغة رياضية لذلك التفسير أو الاستنتاج يتم اختبارها من خلال الاختبارات الإحصائية المختلفة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أهداف الفرضيات :</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يهدف الباحث من صياغة فرضياته إلى تشكيل برنامج علمي يساعده أثناء جمعها وتحليلها وتفسيرها .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ومن أهداف الفرضيات كما يراها </a:t>
            </a:r>
            <a:r>
              <a:rPr lang="ar-SA" sz="2400" b="1" dirty="0" err="1">
                <a:effectLst/>
                <a:latin typeface="Arial" panose="020B0604020202020204" pitchFamily="34" charset="0"/>
                <a:ea typeface="Times New Roman" panose="02020603050405020304" pitchFamily="18" charset="0"/>
                <a:cs typeface="Arial" panose="020B0604020202020204" pitchFamily="34" charset="0"/>
              </a:rPr>
              <a:t>سرانتاكوس</a:t>
            </a:r>
            <a:r>
              <a:rPr lang="ar-SA" sz="2400" b="1" dirty="0">
                <a:effectLst/>
                <a:latin typeface="Arial" panose="020B0604020202020204" pitchFamily="34" charset="0"/>
                <a:ea typeface="Times New Roman" panose="02020603050405020304" pitchFamily="18" charset="0"/>
                <a:cs typeface="Arial" panose="020B0604020202020204" pitchFamily="34" charset="0"/>
              </a:rPr>
              <a:t>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   1/ المساعدة في تصميم وتنفيذ البحث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  2/ إيجاد جواب مؤقت لسؤال البحث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  3/ تسهيل التحليل الإحصائي للمتغيرات على شكل اختبار للفرضيات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3731551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958085" y="1090072"/>
            <a:ext cx="8362186" cy="4524315"/>
          </a:xfrm>
          <a:prstGeom prst="rect">
            <a:avLst/>
          </a:prstGeom>
          <a:noFill/>
        </p:spPr>
        <p:txBody>
          <a:bodyPr wrap="square" rtlCol="0">
            <a:spAutoFit/>
          </a:bodyPr>
          <a:lstStyle/>
          <a:p>
            <a:pPr algn="just" rtl="1"/>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5/ أهداف البحث :</a:t>
            </a:r>
            <a:endParaRPr lang="ar-IQ"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 rtl="1"/>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هي الغايات التي يرمي الباحث إلى تحقيقها من خلال إجرائه للدراسة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أهداف البحث تجيب على السؤال الآتي ( ماذا ستحقق الدراسة بعد أن تنتهي ؟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effectLst/>
                <a:latin typeface="Arial" panose="020B0604020202020204" pitchFamily="34" charset="0"/>
                <a:ea typeface="Times New Roman" panose="02020603050405020304" pitchFamily="18" charset="0"/>
                <a:cs typeface="Arial" panose="020B0604020202020204" pitchFamily="34" charset="0"/>
              </a:rPr>
              <a:t>فأهداف البحث تساعد الباحث على :</a:t>
            </a:r>
            <a:endParaRPr lang="ar-IQ" sz="2400" b="1" dirty="0">
              <a:effectLst/>
              <a:latin typeface="Arial" panose="020B0604020202020204" pitchFamily="34" charset="0"/>
              <a:ea typeface="Times New Roman" panose="02020603050405020304" pitchFamily="18" charset="0"/>
              <a:cs typeface="Arial" panose="020B0604020202020204" pitchFamily="34" charset="0"/>
            </a:endParaRPr>
          </a:p>
          <a:p>
            <a:pPr algn="just" rtl="1"/>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الالتزام بالغايات والاطار الذي حدده فلا يخرج عن نطاقة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معرفة مدى تحقيق الدراسة للغرض المراد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الأمور التي يجب مراعاتها عند كتابة أهداف البحث :</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محددة يمكن قياس مدى تحقيقها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دقيقة </a:t>
            </a:r>
            <a:r>
              <a:rPr lang="ar-IQ" sz="2400" b="1" dirty="0">
                <a:effectLst/>
                <a:latin typeface="Arial" panose="020B0604020202020204" pitchFamily="34" charset="0"/>
                <a:ea typeface="Times New Roman" panose="02020603050405020304" pitchFamily="18" charset="0"/>
                <a:cs typeface="Arial" panose="020B0604020202020204" pitchFamily="34" charset="0"/>
              </a:rPr>
              <a:t>،</a:t>
            </a:r>
            <a:r>
              <a:rPr lang="ar-SA" sz="2400" b="1" dirty="0">
                <a:effectLst/>
                <a:latin typeface="Arial" panose="020B0604020202020204" pitchFamily="34" charset="0"/>
                <a:ea typeface="Times New Roman" panose="02020603050405020304" pitchFamily="18" charset="0"/>
                <a:cs typeface="Arial" panose="020B0604020202020204" pitchFamily="34" charset="0"/>
              </a:rPr>
              <a:t> وثيقة الصلة في ارتباطها بمشكلة البحث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قابلة للتحقيق في ضوء الوقت والجهد المخصصين للبحث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692900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FAB4A9-3A47-4F27-9B9E-4790EC6DAF75}"/>
              </a:ext>
            </a:extLst>
          </p:cNvPr>
          <p:cNvSpPr txBox="1"/>
          <p:nvPr/>
        </p:nvSpPr>
        <p:spPr>
          <a:xfrm>
            <a:off x="1201373" y="1086268"/>
            <a:ext cx="7866426" cy="4519955"/>
          </a:xfrm>
          <a:prstGeom prst="rect">
            <a:avLst/>
          </a:prstGeom>
          <a:noFill/>
        </p:spPr>
        <p:txBody>
          <a:bodyPr wrap="square" rtlCol="0">
            <a:spAutoFit/>
          </a:bodyPr>
          <a:lstStyle/>
          <a:p>
            <a:pPr marL="228600" algn="just" rtl="1">
              <a:lnSpc>
                <a:spcPct val="115000"/>
              </a:lnSpc>
              <a:spcAft>
                <a:spcPts val="1000"/>
              </a:spcAft>
            </a:pPr>
            <a:r>
              <a:rPr lang="en-US"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ar-SA"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6/ أهمية البحث :</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2400" b="1" dirty="0">
                <a:effectLst/>
                <a:latin typeface="Arial" panose="020B0604020202020204" pitchFamily="34" charset="0"/>
                <a:ea typeface="Times New Roman" panose="02020603050405020304" pitchFamily="18" charset="0"/>
                <a:cs typeface="Arial" panose="020B0604020202020204" pitchFamily="34" charset="0"/>
              </a:rPr>
              <a:t>هي المبررات العلمية والعملية التي تجعل الوقت والجهد والمال المصروف على هذه الدراسة أمراَ مسوغاَ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IQ" sz="2400" b="1" dirty="0">
                <a:effectLst/>
                <a:latin typeface="Arial" panose="020B0604020202020204" pitchFamily="34" charset="0"/>
                <a:ea typeface="Times New Roman" panose="02020603050405020304" pitchFamily="18" charset="0"/>
                <a:cs typeface="Arial" panose="020B0604020202020204" pitchFamily="34" charset="0"/>
              </a:rPr>
              <a:t>- </a:t>
            </a:r>
            <a:r>
              <a:rPr lang="ar-SA" sz="2400" b="1" dirty="0">
                <a:effectLst/>
                <a:latin typeface="Arial" panose="020B0604020202020204" pitchFamily="34" charset="0"/>
                <a:ea typeface="Times New Roman" panose="02020603050405020304" pitchFamily="18" charset="0"/>
                <a:cs typeface="Arial" panose="020B0604020202020204" pitchFamily="34" charset="0"/>
              </a:rPr>
              <a:t>أهمية البحث تجيب على السؤال الآتي ( لماذا أقوم بهذه الدراسة ؟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IQ" sz="2400" b="1" dirty="0">
                <a:effectLst/>
                <a:latin typeface="Arial" panose="020B0604020202020204" pitchFamily="34" charset="0"/>
                <a:ea typeface="Times New Roman" panose="02020603050405020304" pitchFamily="18" charset="0"/>
                <a:cs typeface="Arial" panose="020B0604020202020204" pitchFamily="34" charset="0"/>
              </a:rPr>
              <a:t>- </a:t>
            </a:r>
            <a:r>
              <a:rPr lang="ar-SA" sz="2400" b="1" dirty="0">
                <a:effectLst/>
                <a:latin typeface="Arial" panose="020B0604020202020204" pitchFamily="34" charset="0"/>
                <a:ea typeface="Times New Roman" panose="02020603050405020304" pitchFamily="18" charset="0"/>
                <a:cs typeface="Arial" panose="020B0604020202020204" pitchFamily="34" charset="0"/>
              </a:rPr>
              <a:t>مسمياتها : مبررات إجراء الدراسة – خلفيات الدراسة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algn="just" rtl="1">
              <a:lnSpc>
                <a:spcPct val="115000"/>
              </a:lnSpc>
              <a:spcAft>
                <a:spcPts val="1000"/>
              </a:spcAft>
            </a:pPr>
            <a:r>
              <a:rPr lang="ar-SA" sz="2400" b="1" dirty="0">
                <a:effectLst/>
                <a:latin typeface="Arial" panose="020B0604020202020204" pitchFamily="34" charset="0"/>
                <a:ea typeface="Times New Roman" panose="02020603050405020304" pitchFamily="18" charset="0"/>
                <a:cs typeface="Arial" panose="020B0604020202020204" pitchFamily="34" charset="0"/>
              </a:rPr>
              <a:t>ليتمكن الباحث من كتابة أهمية البحث بطريقة علمية , لابد أن يفكر فيه من بعدين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lnSpc>
                <a:spcPct val="115000"/>
              </a:lnSpc>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البعد النظري / ما يتم أضافته في مجال البحث العلمي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rtl="1">
              <a:lnSpc>
                <a:spcPct val="115000"/>
              </a:lnSpc>
              <a:spcAft>
                <a:spcPts val="1000"/>
              </a:spcAft>
              <a:buFont typeface="Arial" panose="020B0604020202020204" pitchFamily="34" charset="0"/>
              <a:buChar char="-"/>
            </a:pPr>
            <a:r>
              <a:rPr lang="ar-SA" sz="2400" b="1" dirty="0">
                <a:effectLst/>
                <a:latin typeface="Arial" panose="020B0604020202020204" pitchFamily="34" charset="0"/>
                <a:ea typeface="Times New Roman" panose="02020603050405020304" pitchFamily="18" charset="0"/>
                <a:cs typeface="Arial" panose="020B0604020202020204" pitchFamily="34" charset="0"/>
              </a:rPr>
              <a:t>البعد التطبيقي / الفوائد المتوقعة من نتائج الدراسة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581949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2.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1181</TotalTime>
  <Words>1237</Words>
  <Application>Microsoft Office PowerPoint</Application>
  <PresentationFormat>Widescreen</PresentationFormat>
  <Paragraphs>112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AbdoMaster-Black</vt:lpstr>
      <vt:lpstr>AbdoMaster-Regular</vt:lpstr>
      <vt:lpstr>Arial</vt:lpstr>
      <vt:lpstr>Calibri</vt:lpstr>
      <vt:lpstr>Trebuchet MS</vt:lpstr>
      <vt:lpstr>Wingdings 3</vt:lpstr>
      <vt:lpstr>Facet</vt:lpstr>
      <vt:lpstr>كلية الفنون الجميلة – قسم الفنون التشكيلية أصول البحث محاضرة رقم (8)  خطوات الدراسة في البحث العلمي 2021-2022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الفنون الجميلة – قسم الفنون التشكيلية أصول البحث محاضرة رقم (1) 2021-2022</dc:title>
  <dc:creator>namer albayaty</dc:creator>
  <cp:lastModifiedBy>namer albayaty</cp:lastModifiedBy>
  <cp:revision>35</cp:revision>
  <dcterms:created xsi:type="dcterms:W3CDTF">2021-10-16T09:17:45Z</dcterms:created>
  <dcterms:modified xsi:type="dcterms:W3CDTF">2022-01-15T15:15:29Z</dcterms:modified>
</cp:coreProperties>
</file>