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5"/>
  </p:notesMasterIdLst>
  <p:sldIdLst>
    <p:sldId id="256" r:id="rId2"/>
    <p:sldId id="257" r:id="rId3"/>
    <p:sldId id="274" r:id="rId4"/>
    <p:sldId id="275" r:id="rId5"/>
    <p:sldId id="276" r:id="rId6"/>
    <p:sldId id="277" r:id="rId7"/>
    <p:sldId id="278" r:id="rId8"/>
    <p:sldId id="279" r:id="rId9"/>
    <p:sldId id="280" r:id="rId10"/>
    <p:sldId id="281" r:id="rId11"/>
    <p:sldId id="282" r:id="rId12"/>
    <p:sldId id="283"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6" autoAdjust="0"/>
    <p:restoredTop sz="94660"/>
  </p:normalViewPr>
  <p:slideViewPr>
    <p:cSldViewPr snapToGrid="0">
      <p:cViewPr varScale="1">
        <p:scale>
          <a:sx n="90" d="100"/>
          <a:sy n="90" d="100"/>
        </p:scale>
        <p:origin x="57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mer albayaty" userId="ded90471ace2e2f3" providerId="LiveId" clId="{0DCB825A-774D-4C49-80C9-39861B084B15}"/>
    <pc:docChg chg="custSel addSld modSld">
      <pc:chgData name="namer albayaty" userId="ded90471ace2e2f3" providerId="LiveId" clId="{0DCB825A-774D-4C49-80C9-39861B084B15}" dt="2022-05-07T09:38:52.512" v="116" actId="20577"/>
      <pc:docMkLst>
        <pc:docMk/>
      </pc:docMkLst>
      <pc:sldChg chg="modSp mod">
        <pc:chgData name="namer albayaty" userId="ded90471ace2e2f3" providerId="LiveId" clId="{0DCB825A-774D-4C49-80C9-39861B084B15}" dt="2022-05-07T09:28:07.919" v="17" actId="20577"/>
        <pc:sldMkLst>
          <pc:docMk/>
          <pc:sldMk cId="1250815987" sldId="256"/>
        </pc:sldMkLst>
        <pc:spChg chg="mod">
          <ac:chgData name="namer albayaty" userId="ded90471ace2e2f3" providerId="LiveId" clId="{0DCB825A-774D-4C49-80C9-39861B084B15}" dt="2022-05-07T09:28:07.919" v="17" actId="20577"/>
          <ac:spMkLst>
            <pc:docMk/>
            <pc:sldMk cId="1250815987" sldId="256"/>
            <ac:spMk id="2" creationId="{1AA7D753-91E5-461F-B9A3-8E80784D2D8B}"/>
          </ac:spMkLst>
        </pc:spChg>
      </pc:sldChg>
      <pc:sldChg chg="modSp mod">
        <pc:chgData name="namer albayaty" userId="ded90471ace2e2f3" providerId="LiveId" clId="{0DCB825A-774D-4C49-80C9-39861B084B15}" dt="2022-05-07T09:35:32.860" v="94" actId="20577"/>
        <pc:sldMkLst>
          <pc:docMk/>
          <pc:sldMk cId="3232653082" sldId="257"/>
        </pc:sldMkLst>
        <pc:graphicFrameChg chg="modGraphic">
          <ac:chgData name="namer albayaty" userId="ded90471ace2e2f3" providerId="LiveId" clId="{0DCB825A-774D-4C49-80C9-39861B084B15}" dt="2022-05-07T09:35:32.860" v="94" actId="20577"/>
          <ac:graphicFrameMkLst>
            <pc:docMk/>
            <pc:sldMk cId="3232653082" sldId="257"/>
            <ac:graphicFrameMk id="4" creationId="{539EF47B-B9AC-46DA-8855-96823D6088D8}"/>
          </ac:graphicFrameMkLst>
        </pc:graphicFrameChg>
      </pc:sldChg>
      <pc:sldChg chg="modSp mod">
        <pc:chgData name="namer albayaty" userId="ded90471ace2e2f3" providerId="LiveId" clId="{0DCB825A-774D-4C49-80C9-39861B084B15}" dt="2022-05-07T09:35:43.521" v="95" actId="20577"/>
        <pc:sldMkLst>
          <pc:docMk/>
          <pc:sldMk cId="3108952532" sldId="274"/>
        </pc:sldMkLst>
        <pc:spChg chg="mod">
          <ac:chgData name="namer albayaty" userId="ded90471ace2e2f3" providerId="LiveId" clId="{0DCB825A-774D-4C49-80C9-39861B084B15}" dt="2022-05-07T09:35:43.521" v="95" actId="20577"/>
          <ac:spMkLst>
            <pc:docMk/>
            <pc:sldMk cId="3108952532" sldId="274"/>
            <ac:spMk id="2" creationId="{7A75D918-D413-4FE8-BA45-8920797EA9D2}"/>
          </ac:spMkLst>
        </pc:spChg>
      </pc:sldChg>
      <pc:sldChg chg="modSp mod">
        <pc:chgData name="namer albayaty" userId="ded90471ace2e2f3" providerId="LiveId" clId="{0DCB825A-774D-4C49-80C9-39861B084B15}" dt="2022-05-07T09:31:06.703" v="28" actId="6549"/>
        <pc:sldMkLst>
          <pc:docMk/>
          <pc:sldMk cId="3073702794" sldId="275"/>
        </pc:sldMkLst>
        <pc:spChg chg="mod">
          <ac:chgData name="namer albayaty" userId="ded90471ace2e2f3" providerId="LiveId" clId="{0DCB825A-774D-4C49-80C9-39861B084B15}" dt="2022-05-07T09:31:06.703" v="28" actId="6549"/>
          <ac:spMkLst>
            <pc:docMk/>
            <pc:sldMk cId="3073702794" sldId="275"/>
            <ac:spMk id="2" creationId="{7A75D918-D413-4FE8-BA45-8920797EA9D2}"/>
          </ac:spMkLst>
        </pc:spChg>
      </pc:sldChg>
      <pc:sldChg chg="modSp mod">
        <pc:chgData name="namer albayaty" userId="ded90471ace2e2f3" providerId="LiveId" clId="{0DCB825A-774D-4C49-80C9-39861B084B15}" dt="2022-05-07T09:36:34.465" v="96" actId="313"/>
        <pc:sldMkLst>
          <pc:docMk/>
          <pc:sldMk cId="3534535356" sldId="276"/>
        </pc:sldMkLst>
        <pc:spChg chg="mod">
          <ac:chgData name="namer albayaty" userId="ded90471ace2e2f3" providerId="LiveId" clId="{0DCB825A-774D-4C49-80C9-39861B084B15}" dt="2022-05-07T09:36:34.465" v="96" actId="313"/>
          <ac:spMkLst>
            <pc:docMk/>
            <pc:sldMk cId="3534535356" sldId="276"/>
            <ac:spMk id="2" creationId="{7A75D918-D413-4FE8-BA45-8920797EA9D2}"/>
          </ac:spMkLst>
        </pc:spChg>
      </pc:sldChg>
      <pc:sldChg chg="modSp mod">
        <pc:chgData name="namer albayaty" userId="ded90471ace2e2f3" providerId="LiveId" clId="{0DCB825A-774D-4C49-80C9-39861B084B15}" dt="2022-05-07T09:37:30.286" v="104" actId="207"/>
        <pc:sldMkLst>
          <pc:docMk/>
          <pc:sldMk cId="2680340782" sldId="277"/>
        </pc:sldMkLst>
        <pc:spChg chg="mod">
          <ac:chgData name="namer albayaty" userId="ded90471ace2e2f3" providerId="LiveId" clId="{0DCB825A-774D-4C49-80C9-39861B084B15}" dt="2022-05-07T09:37:30.286" v="104" actId="207"/>
          <ac:spMkLst>
            <pc:docMk/>
            <pc:sldMk cId="2680340782" sldId="277"/>
            <ac:spMk id="2" creationId="{7A75D918-D413-4FE8-BA45-8920797EA9D2}"/>
          </ac:spMkLst>
        </pc:spChg>
      </pc:sldChg>
      <pc:sldChg chg="modSp mod">
        <pc:chgData name="namer albayaty" userId="ded90471ace2e2f3" providerId="LiveId" clId="{0DCB825A-774D-4C49-80C9-39861B084B15}" dt="2022-05-07T09:37:56.603" v="108" actId="207"/>
        <pc:sldMkLst>
          <pc:docMk/>
          <pc:sldMk cId="3622834599" sldId="278"/>
        </pc:sldMkLst>
        <pc:spChg chg="mod">
          <ac:chgData name="namer albayaty" userId="ded90471ace2e2f3" providerId="LiveId" clId="{0DCB825A-774D-4C49-80C9-39861B084B15}" dt="2022-05-07T09:37:56.603" v="108" actId="207"/>
          <ac:spMkLst>
            <pc:docMk/>
            <pc:sldMk cId="3622834599" sldId="278"/>
            <ac:spMk id="2" creationId="{7A75D918-D413-4FE8-BA45-8920797EA9D2}"/>
          </ac:spMkLst>
        </pc:spChg>
      </pc:sldChg>
      <pc:sldChg chg="modSp mod">
        <pc:chgData name="namer albayaty" userId="ded90471ace2e2f3" providerId="LiveId" clId="{0DCB825A-774D-4C49-80C9-39861B084B15}" dt="2022-05-07T09:38:06.744" v="110" actId="403"/>
        <pc:sldMkLst>
          <pc:docMk/>
          <pc:sldMk cId="1609567584" sldId="279"/>
        </pc:sldMkLst>
        <pc:spChg chg="mod">
          <ac:chgData name="namer albayaty" userId="ded90471ace2e2f3" providerId="LiveId" clId="{0DCB825A-774D-4C49-80C9-39861B084B15}" dt="2022-05-07T09:38:06.744" v="110" actId="403"/>
          <ac:spMkLst>
            <pc:docMk/>
            <pc:sldMk cId="1609567584" sldId="279"/>
            <ac:spMk id="2" creationId="{7A75D918-D413-4FE8-BA45-8920797EA9D2}"/>
          </ac:spMkLst>
        </pc:spChg>
      </pc:sldChg>
      <pc:sldChg chg="modSp add mod">
        <pc:chgData name="namer albayaty" userId="ded90471ace2e2f3" providerId="LiveId" clId="{0DCB825A-774D-4C49-80C9-39861B084B15}" dt="2022-05-07T09:38:33.495" v="115" actId="207"/>
        <pc:sldMkLst>
          <pc:docMk/>
          <pc:sldMk cId="603514544" sldId="280"/>
        </pc:sldMkLst>
        <pc:spChg chg="mod">
          <ac:chgData name="namer albayaty" userId="ded90471ace2e2f3" providerId="LiveId" clId="{0DCB825A-774D-4C49-80C9-39861B084B15}" dt="2022-05-07T09:38:33.495" v="115" actId="207"/>
          <ac:spMkLst>
            <pc:docMk/>
            <pc:sldMk cId="603514544" sldId="280"/>
            <ac:spMk id="2" creationId="{7A75D918-D413-4FE8-BA45-8920797EA9D2}"/>
          </ac:spMkLst>
        </pc:spChg>
      </pc:sldChg>
      <pc:sldChg chg="modSp add mod">
        <pc:chgData name="namer albayaty" userId="ded90471ace2e2f3" providerId="LiveId" clId="{0DCB825A-774D-4C49-80C9-39861B084B15}" dt="2022-05-07T09:33:52.979" v="56" actId="403"/>
        <pc:sldMkLst>
          <pc:docMk/>
          <pc:sldMk cId="1767409457" sldId="281"/>
        </pc:sldMkLst>
        <pc:spChg chg="mod">
          <ac:chgData name="namer albayaty" userId="ded90471ace2e2f3" providerId="LiveId" clId="{0DCB825A-774D-4C49-80C9-39861B084B15}" dt="2022-05-07T09:33:52.979" v="56" actId="403"/>
          <ac:spMkLst>
            <pc:docMk/>
            <pc:sldMk cId="1767409457" sldId="281"/>
            <ac:spMk id="2" creationId="{7A75D918-D413-4FE8-BA45-8920797EA9D2}"/>
          </ac:spMkLst>
        </pc:spChg>
      </pc:sldChg>
      <pc:sldChg chg="modSp add mod">
        <pc:chgData name="namer albayaty" userId="ded90471ace2e2f3" providerId="LiveId" clId="{0DCB825A-774D-4C49-80C9-39861B084B15}" dt="2022-05-07T09:34:09.968" v="59" actId="121"/>
        <pc:sldMkLst>
          <pc:docMk/>
          <pc:sldMk cId="3893815388" sldId="282"/>
        </pc:sldMkLst>
        <pc:spChg chg="mod">
          <ac:chgData name="namer albayaty" userId="ded90471ace2e2f3" providerId="LiveId" clId="{0DCB825A-774D-4C49-80C9-39861B084B15}" dt="2022-05-07T09:34:09.968" v="59" actId="121"/>
          <ac:spMkLst>
            <pc:docMk/>
            <pc:sldMk cId="3893815388" sldId="282"/>
            <ac:spMk id="2" creationId="{7A75D918-D413-4FE8-BA45-8920797EA9D2}"/>
          </ac:spMkLst>
        </pc:spChg>
      </pc:sldChg>
      <pc:sldChg chg="modSp add mod">
        <pc:chgData name="namer albayaty" userId="ded90471ace2e2f3" providerId="LiveId" clId="{0DCB825A-774D-4C49-80C9-39861B084B15}" dt="2022-05-07T09:38:52.512" v="116" actId="20577"/>
        <pc:sldMkLst>
          <pc:docMk/>
          <pc:sldMk cId="1855436949" sldId="283"/>
        </pc:sldMkLst>
        <pc:spChg chg="mod">
          <ac:chgData name="namer albayaty" userId="ded90471ace2e2f3" providerId="LiveId" clId="{0DCB825A-774D-4C49-80C9-39861B084B15}" dt="2022-05-07T09:38:52.512" v="116" actId="20577"/>
          <ac:spMkLst>
            <pc:docMk/>
            <pc:sldMk cId="1855436949" sldId="283"/>
            <ac:spMk id="2" creationId="{7A75D918-D413-4FE8-BA45-8920797EA9D2}"/>
          </ac:spMkLst>
        </pc:spChg>
      </pc:sldChg>
      <pc:sldChg chg="modSp add mod">
        <pc:chgData name="namer albayaty" userId="ded90471ace2e2f3" providerId="LiveId" clId="{0DCB825A-774D-4C49-80C9-39861B084B15}" dt="2022-05-07T09:35:15.953" v="69" actId="1076"/>
        <pc:sldMkLst>
          <pc:docMk/>
          <pc:sldMk cId="3071249397" sldId="284"/>
        </pc:sldMkLst>
        <pc:spChg chg="mod">
          <ac:chgData name="namer albayaty" userId="ded90471ace2e2f3" providerId="LiveId" clId="{0DCB825A-774D-4C49-80C9-39861B084B15}" dt="2022-05-07T09:35:15.953" v="69" actId="1076"/>
          <ac:spMkLst>
            <pc:docMk/>
            <pc:sldMk cId="3071249397" sldId="284"/>
            <ac:spMk id="2" creationId="{7A75D918-D413-4FE8-BA45-8920797EA9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AFE5D-AB0D-48AA-B260-A6A9FC09726F}" type="datetimeFigureOut">
              <a:rPr lang="en-US" smtClean="0"/>
              <a:t>5/7/2022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09DC2-2EBA-417C-A743-521691963C4A}" type="slidenum">
              <a:rPr lang="en-US" smtClean="0"/>
              <a:t>‹#›</a:t>
            </a:fld>
            <a:endParaRPr lang="en-US"/>
          </a:p>
        </p:txBody>
      </p:sp>
    </p:spTree>
    <p:extLst>
      <p:ext uri="{BB962C8B-B14F-4D97-AF65-F5344CB8AC3E}">
        <p14:creationId xmlns:p14="http://schemas.microsoft.com/office/powerpoint/2010/main" val="295794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89199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92676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C26A83-F26E-4BA0-9344-13532DBBCC3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2975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637072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C26A83-F26E-4BA0-9344-13532DBBCC3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0489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48815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082375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54988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D4C0A-FFFA-405A-99C3-C6B7C2B7B232}"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89648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D4C0A-FFFA-405A-99C3-C6B7C2B7B232}"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21360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AD4C0A-FFFA-405A-99C3-C6B7C2B7B232}"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74887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D4C0A-FFFA-405A-99C3-C6B7C2B7B232}"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91886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D4C0A-FFFA-405A-99C3-C6B7C2B7B232}"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49572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D4C0A-FFFA-405A-99C3-C6B7C2B7B232}"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77671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359053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D4C0A-FFFA-405A-99C3-C6B7C2B7B232}"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C26A83-F26E-4BA0-9344-13532DBBCC38}" type="slidenum">
              <a:rPr lang="en-US" smtClean="0"/>
              <a:t>‹#›</a:t>
            </a:fld>
            <a:endParaRPr lang="en-US"/>
          </a:p>
        </p:txBody>
      </p:sp>
    </p:spTree>
    <p:extLst>
      <p:ext uri="{BB962C8B-B14F-4D97-AF65-F5344CB8AC3E}">
        <p14:creationId xmlns:p14="http://schemas.microsoft.com/office/powerpoint/2010/main" val="1273608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AD4C0A-FFFA-405A-99C3-C6B7C2B7B232}" type="datetimeFigureOut">
              <a:rPr lang="en-US" smtClean="0"/>
              <a:t>5/7/2022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DC26A83-F26E-4BA0-9344-13532DBBCC38}" type="slidenum">
              <a:rPr lang="en-US" smtClean="0"/>
              <a:t>‹#›</a:t>
            </a:fld>
            <a:endParaRPr lang="en-US"/>
          </a:p>
        </p:txBody>
      </p:sp>
    </p:spTree>
    <p:extLst>
      <p:ext uri="{BB962C8B-B14F-4D97-AF65-F5344CB8AC3E}">
        <p14:creationId xmlns:p14="http://schemas.microsoft.com/office/powerpoint/2010/main" val="418388265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D753-91E5-461F-B9A3-8E80784D2D8B}"/>
              </a:ext>
            </a:extLst>
          </p:cNvPr>
          <p:cNvSpPr>
            <a:spLocks noGrp="1"/>
          </p:cNvSpPr>
          <p:nvPr>
            <p:ph type="ctrTitle"/>
          </p:nvPr>
        </p:nvSpPr>
        <p:spPr>
          <a:xfrm>
            <a:off x="1655923" y="3429000"/>
            <a:ext cx="7766936" cy="1646302"/>
          </a:xfrm>
        </p:spPr>
        <p:txBody>
          <a:bodyPr>
            <a:noAutofit/>
          </a:bodyPr>
          <a:lstStyle/>
          <a:p>
            <a:pPr algn="ctr"/>
            <a:r>
              <a:rPr lang="ar-IQ" sz="3600" dirty="0">
                <a:solidFill>
                  <a:srgbClr val="FF0000"/>
                </a:solidFill>
              </a:rPr>
              <a:t>كلية الفنون الجميلة – قسم الفنون التشكيلية</a:t>
            </a:r>
            <a:br>
              <a:rPr lang="ar-IQ" sz="3600" dirty="0">
                <a:solidFill>
                  <a:srgbClr val="FF0000"/>
                </a:solidFill>
              </a:rPr>
            </a:br>
            <a:r>
              <a:rPr lang="ar-IQ" sz="4800" b="1" dirty="0">
                <a:solidFill>
                  <a:schemeClr val="tx1"/>
                </a:solidFill>
                <a:latin typeface="AbdoMaster-Black" panose="02000500030000020004" pitchFamily="50" charset="-78"/>
                <a:cs typeface="AbdoMaster-Black" panose="02000500030000020004" pitchFamily="50" charset="-78"/>
              </a:rPr>
              <a:t>أصول البحث</a:t>
            </a:r>
            <a:br>
              <a:rPr lang="ar-IQ" sz="4800" b="1" dirty="0">
                <a:solidFill>
                  <a:schemeClr val="tx1"/>
                </a:solidFill>
                <a:latin typeface="AbdoMaster-Black" panose="02000500030000020004" pitchFamily="50" charset="-78"/>
                <a:cs typeface="AbdoMaster-Black" panose="02000500030000020004" pitchFamily="50" charset="-78"/>
              </a:rPr>
            </a:br>
            <a:r>
              <a:rPr lang="ar-IQ" sz="3600" dirty="0">
                <a:solidFill>
                  <a:srgbClr val="FF0000"/>
                </a:solidFill>
              </a:rPr>
              <a:t>محاضرة رقم (16)</a:t>
            </a:r>
            <a:br>
              <a:rPr lang="ar-IQ" sz="3600" dirty="0">
                <a:solidFill>
                  <a:srgbClr val="FF0000"/>
                </a:solidFill>
              </a:rPr>
            </a:br>
            <a:r>
              <a:rPr lang="ar-IQ" sz="2000" b="1" dirty="0">
                <a:solidFill>
                  <a:schemeClr val="tx1"/>
                </a:solidFill>
                <a:latin typeface="AbdoMaster-Black" panose="02000500030000020004" pitchFamily="50" charset="-78"/>
                <a:cs typeface="AbdoMaster-Black" panose="02000500030000020004" pitchFamily="50" charset="-78"/>
              </a:rPr>
              <a:t> </a:t>
            </a:r>
            <a:r>
              <a:rPr lang="ar-IQ" sz="2800" b="1" dirty="0">
                <a:solidFill>
                  <a:schemeClr val="tx1"/>
                </a:solidFill>
                <a:latin typeface="AbdoMaster-Black" panose="02000500030000020004" pitchFamily="50" charset="-78"/>
                <a:cs typeface="AbdoMaster-Black" panose="02000500030000020004" pitchFamily="50" charset="-78"/>
              </a:rPr>
              <a:t>كتابة مراجع البحث </a:t>
            </a:r>
            <a:br>
              <a:rPr lang="ar-IQ" sz="2000" b="1" dirty="0">
                <a:solidFill>
                  <a:schemeClr val="tx1"/>
                </a:solidFill>
                <a:latin typeface="AbdoMaster-Black" panose="02000500030000020004" pitchFamily="50" charset="-78"/>
                <a:cs typeface="AbdoMaster-Black" panose="02000500030000020004" pitchFamily="50" charset="-78"/>
              </a:rPr>
            </a:br>
            <a:br>
              <a:rPr lang="ar-IQ" sz="2000" b="1" dirty="0">
                <a:solidFill>
                  <a:schemeClr val="tx1"/>
                </a:solidFill>
                <a:latin typeface="AbdoMaster-Black" panose="02000500030000020004" pitchFamily="50" charset="-78"/>
                <a:cs typeface="AbdoMaster-Black" panose="02000500030000020004" pitchFamily="50" charset="-78"/>
              </a:rPr>
            </a:br>
            <a:r>
              <a:rPr lang="ar-IQ" sz="3600" dirty="0">
                <a:solidFill>
                  <a:srgbClr val="FF0000"/>
                </a:solidFill>
              </a:rPr>
              <a:t>2021-2022</a:t>
            </a:r>
            <a:endParaRPr lang="en-US" sz="3600" dirty="0">
              <a:solidFill>
                <a:srgbClr val="FF0000"/>
              </a:solidFill>
            </a:endParaRPr>
          </a:p>
        </p:txBody>
      </p:sp>
      <p:sp>
        <p:nvSpPr>
          <p:cNvPr id="3" name="Subtitle 2">
            <a:extLst>
              <a:ext uri="{FF2B5EF4-FFF2-40B4-BE49-F238E27FC236}">
                <a16:creationId xmlns:a16="http://schemas.microsoft.com/office/drawing/2014/main" id="{234947B6-4E2D-41EA-B49C-381586A48F80}"/>
              </a:ext>
            </a:extLst>
          </p:cNvPr>
          <p:cNvSpPr>
            <a:spLocks noGrp="1"/>
          </p:cNvSpPr>
          <p:nvPr>
            <p:ph type="subTitle" idx="1"/>
          </p:nvPr>
        </p:nvSpPr>
        <p:spPr>
          <a:xfrm>
            <a:off x="1581495" y="5284210"/>
            <a:ext cx="7766936" cy="1096899"/>
          </a:xfrm>
        </p:spPr>
        <p:txBody>
          <a:bodyPr>
            <a:normAutofit fontScale="92500" lnSpcReduction="20000"/>
          </a:bodyPr>
          <a:lstStyle/>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أستاذ المادة </a:t>
            </a:r>
          </a:p>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الأستاذ الدكتور </a:t>
            </a:r>
          </a:p>
          <a:p>
            <a:pPr algn="ctr">
              <a:lnSpc>
                <a:spcPct val="110000"/>
              </a:lnSpc>
              <a:spcBef>
                <a:spcPts val="0"/>
              </a:spcBef>
            </a:pPr>
            <a:r>
              <a:rPr lang="ar-IQ" sz="2400" b="1" dirty="0">
                <a:solidFill>
                  <a:schemeClr val="tx1">
                    <a:lumMod val="75000"/>
                    <a:lumOff val="25000"/>
                  </a:schemeClr>
                </a:solidFill>
                <a:latin typeface="AbdoMaster-Regular" panose="02000500030000020004" pitchFamily="50" charset="-78"/>
                <a:cs typeface="AbdoMaster-Regular" panose="02000500030000020004" pitchFamily="50" charset="-78"/>
              </a:rPr>
              <a:t>نمير قاسم خلف </a:t>
            </a:r>
            <a:endParaRPr lang="en-US" sz="2400" b="1" dirty="0">
              <a:solidFill>
                <a:schemeClr val="tx1">
                  <a:lumMod val="75000"/>
                  <a:lumOff val="25000"/>
                </a:schemeClr>
              </a:solidFill>
              <a:latin typeface="AbdoMaster-Regular" panose="02000500030000020004" pitchFamily="50" charset="-78"/>
              <a:cs typeface="AbdoMaster-Regular" panose="02000500030000020004" pitchFamily="50" charset="-78"/>
            </a:endParaRPr>
          </a:p>
        </p:txBody>
      </p:sp>
    </p:spTree>
    <p:extLst>
      <p:ext uri="{BB962C8B-B14F-4D97-AF65-F5344CB8AC3E}">
        <p14:creationId xmlns:p14="http://schemas.microsoft.com/office/powerpoint/2010/main" val="12508159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637414" y="956930"/>
            <a:ext cx="9983971" cy="3046988"/>
          </a:xfrm>
          <a:prstGeom prst="rect">
            <a:avLst/>
          </a:prstGeom>
          <a:noFill/>
        </p:spPr>
        <p:txBody>
          <a:bodyPr wrap="square" rtlCol="0">
            <a:spAutoFit/>
          </a:bodyPr>
          <a:lstStyle/>
          <a:p>
            <a:pPr algn="r" rtl="1"/>
            <a:r>
              <a:rPr lang="ar-IQ" sz="2400" b="1" i="0" u="sng" dirty="0">
                <a:solidFill>
                  <a:srgbClr val="000000"/>
                </a:solidFill>
                <a:effectLst/>
                <a:latin typeface="Droid Arabic Kufi"/>
              </a:rPr>
              <a:t>الية الاقتباس من المصادر والمراجع:</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يتم الاقتباس وفق طرق مختلفة، ولكل طريقة مناسبتها، وتتمثَّل هذه الطرق في:</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نقل النص كاملًا دون إحداث تغيير فيه، ولا بُدَّ من وضع النص بين قوسين حتى لا يتهم الباحث بانتحال النص، ونسبته إلى نفسه.</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اختصار النص، وتلخيصه في حالة إذا ما احتاج الباحث إلى اقتباس موضوع كامل أو فكرة كاملة تشغل عددًا كبيرًا من الصفحات.</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إعادة صياغة النص بأسلوب الباحث.</a:t>
            </a:r>
            <a:endParaRPr lang="ar-IQ" sz="2400" b="0" i="0" dirty="0">
              <a:solidFill>
                <a:srgbClr val="333333"/>
              </a:solidFill>
              <a:effectLst/>
              <a:latin typeface="Droid Arabic Kufi"/>
            </a:endParaRPr>
          </a:p>
        </p:txBody>
      </p:sp>
    </p:spTree>
    <p:extLst>
      <p:ext uri="{BB962C8B-B14F-4D97-AF65-F5344CB8AC3E}">
        <p14:creationId xmlns:p14="http://schemas.microsoft.com/office/powerpoint/2010/main" val="17674094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637414" y="956930"/>
            <a:ext cx="9983971" cy="4154984"/>
          </a:xfrm>
          <a:prstGeom prst="rect">
            <a:avLst/>
          </a:prstGeom>
          <a:noFill/>
        </p:spPr>
        <p:txBody>
          <a:bodyPr wrap="square" rtlCol="0">
            <a:spAutoFit/>
          </a:bodyPr>
          <a:lstStyle/>
          <a:p>
            <a:pPr algn="r" rtl="1"/>
            <a:r>
              <a:rPr lang="ar-IQ" sz="2400" b="1" i="0" u="sng" dirty="0">
                <a:solidFill>
                  <a:srgbClr val="000000"/>
                </a:solidFill>
                <a:effectLst/>
                <a:latin typeface="Droid Arabic Kufi"/>
              </a:rPr>
              <a:t>من أين يستقي الباحث مصادره الأساسية لبحثه العلمي؟</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تتنوَّع مصادر البحث العلمي، وتختلف نسبته إلى نوع البحث ومجاله والهدف الذي يصبو إليه، ومن بين هذه المصادر ما يلي:</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القرآن الكريم، والسنة النبوية.</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كتب السير الذاتية.</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التجارب العلمية التي حصلت على براءة اختراع.</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الوثائق التاريخية.</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المعاجم والقواميس.</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الموسوعات.</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التقارير الدورية الصادرة عن الهيئات العلمية.</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الصفحات الموثقة في شبكة الإنترنت.</a:t>
            </a:r>
            <a:endParaRPr lang="ar-IQ" sz="2400" b="0" i="0" dirty="0">
              <a:solidFill>
                <a:srgbClr val="333333"/>
              </a:solidFill>
              <a:effectLst/>
              <a:latin typeface="Droid Arabic Kufi"/>
            </a:endParaRPr>
          </a:p>
        </p:txBody>
      </p:sp>
    </p:spTree>
    <p:extLst>
      <p:ext uri="{BB962C8B-B14F-4D97-AF65-F5344CB8AC3E}">
        <p14:creationId xmlns:p14="http://schemas.microsoft.com/office/powerpoint/2010/main" val="389381538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637414" y="956930"/>
            <a:ext cx="9983971" cy="4893647"/>
          </a:xfrm>
          <a:prstGeom prst="rect">
            <a:avLst/>
          </a:prstGeom>
          <a:noFill/>
        </p:spPr>
        <p:txBody>
          <a:bodyPr wrap="square" rtlCol="0">
            <a:spAutoFit/>
          </a:bodyPr>
          <a:lstStyle/>
          <a:p>
            <a:pPr algn="r" rtl="1"/>
            <a:r>
              <a:rPr lang="ar-IQ" sz="2400" b="1" i="0" u="sng" dirty="0">
                <a:solidFill>
                  <a:srgbClr val="000000"/>
                </a:solidFill>
                <a:effectLst/>
                <a:latin typeface="Droid Arabic Kufi"/>
              </a:rPr>
              <a:t>الحصول على مراجع البحث العلمي من الشبكة العنكبوتية:</a:t>
            </a:r>
          </a:p>
          <a:p>
            <a:pPr algn="r" rtl="1"/>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سهَّلت الشبكة العنكبوتية أمر الحصول على مصادر ومراجع علمية للبحث العلمي، ولكن مع كثرتها واختلاط الغثِّ بالسمين فيها صار لزامًا على الباحث أن تكون عملية بحثه واستخلاص مصادره ومراجعه بشكل احترافي تؤدِّي الغرض بكفاءة وتوفِّر عليه جهده ووقته وتساهم في إنجاز البحث العلمي، وفيما يلي بعض الإرشادات المهمة لعملية البحث عن مصادر ومراجع خلال شبكة الإنترنت:</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لا تقتصر في عملية بحثك على استخدام محرك واحد؛ فمحركات البحث كثيرة أهمها جوجل، وياهو.</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هناك مكتبات عالمية تضع محتوياتها وما تضمه من كتب ووثائق على شبكة الإنترنت، يمكنك البحث فيها عن مصادر ومراجع تفيد بحثك العلمي.</a:t>
            </a:r>
            <a:endParaRPr lang="ar-IQ" sz="2400" b="0" i="0" dirty="0">
              <a:solidFill>
                <a:srgbClr val="333333"/>
              </a:solidFill>
              <a:effectLst/>
              <a:latin typeface="Droid Arabic Kufi"/>
            </a:endParaRPr>
          </a:p>
          <a:p>
            <a:pPr algn="r" rtl="1"/>
            <a:r>
              <a:rPr lang="ar-IQ" sz="2400" b="0" i="0" dirty="0">
                <a:solidFill>
                  <a:srgbClr val="000000"/>
                </a:solidFill>
                <a:effectLst/>
                <a:latin typeface="Droid Arabic Kufi"/>
              </a:rPr>
              <a:t>·      يمكنك الاعتماد على كثير من المواقع العلمية الموثقة، والتي تنشر الهيئات العلمية والبحثية فيها ملايين البحوث والكتب والمقالات.</a:t>
            </a:r>
            <a:endParaRPr lang="ar-IQ" sz="2400" b="0" i="0" dirty="0">
              <a:solidFill>
                <a:srgbClr val="333333"/>
              </a:solidFill>
              <a:effectLst/>
              <a:latin typeface="Droid Arabic Kufi"/>
            </a:endParaRPr>
          </a:p>
        </p:txBody>
      </p:sp>
    </p:spTree>
    <p:extLst>
      <p:ext uri="{BB962C8B-B14F-4D97-AF65-F5344CB8AC3E}">
        <p14:creationId xmlns:p14="http://schemas.microsoft.com/office/powerpoint/2010/main" val="18554369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637414" y="255181"/>
            <a:ext cx="9983971" cy="6186309"/>
          </a:xfrm>
          <a:prstGeom prst="rect">
            <a:avLst/>
          </a:prstGeom>
          <a:noFill/>
        </p:spPr>
        <p:txBody>
          <a:bodyPr wrap="square" rtlCol="0">
            <a:spAutoFit/>
          </a:bodyPr>
          <a:lstStyle/>
          <a:p>
            <a:pPr algn="r" rtl="1"/>
            <a:r>
              <a:rPr lang="ar-IQ" b="1" i="0" u="sng" dirty="0">
                <a:solidFill>
                  <a:srgbClr val="000000"/>
                </a:solidFill>
                <a:effectLst/>
                <a:latin typeface="Droid Arabic Kufi"/>
              </a:rPr>
              <a:t>قائمة المصادر والمراجع الخاصة بالبحث العلمي:</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من الأمور المهمة التي لا يتم إنجاز البحث العلمي إلا بها إعداد قائمة المصادر والمراجع، وهي التي تشمل جميع الاقتباسات التي استند إليها الباحث في بحثه، ولا ينكر الباحث أهمية إعداد هذا النوع من الفهارس؛ فهو يُعتبر مدخلًا مهمًّا من مداخل البحث، فقد يحتاج كثير من القراء إلى التوسُّع والمزيد من الاطِّلاع على جزئية معينة من البحث، ولا يتأتَّى لهم ذلك إلا من خلال الاطِّلاع على مصادر تتحدَّث عنها بصورة أكثر عُمقًا، وهناك طرق مختلفة لكيفية ترتيب قائمة المصادر والمراجع في نهاية البحث، ومنها:</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الترتيب حسب النوع:</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وفي هذا الحالة يتم ذكر الكتب أولًا، تليها الدوريات، ثم الوثائق الرسمية، ثم الدراسات، والأطروحات.. إلخ.</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الترتيب حسب الحروف الأبجدية.</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الترتيب حسب تاريخ الصدور.</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الترتيب حسب الورود في البحث.</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ترتيب المراجع العربية ثم الأجنبية.</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ضوابط أخرى لكتابة قائمة مصادر ومراجع البحث العلمي:</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هناك عدد من الضوابط التي ينبغي على الباحث العلمي مُراعاتها أثناء إعداد قائمة مصادر ومراجع البحث العلمي، ومن أهمِّها:</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التنظيم والتنسيق.</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خُلو الكتابة من الأخطاء اللغوية.</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يتم وضع القرآن الكريم ثم كتب السنة النبوية إذا كانا مرجعين للباحث في صدر المراجع، ولا يجوز وضعه حسب ترتيب الحروف الأبجدية.</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ذكر جميع المراجع التي تمَّت الاستعانة بها بصورة مباشرة وغير مباشرة.</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الدقَّة في كتابة الهوامش.</a:t>
            </a:r>
            <a:endParaRPr lang="ar-IQ" b="0" i="0" dirty="0">
              <a:solidFill>
                <a:srgbClr val="333333"/>
              </a:solidFill>
              <a:effectLst/>
              <a:latin typeface="Droid Arabic Kufi"/>
            </a:endParaRPr>
          </a:p>
          <a:p>
            <a:pPr algn="r" rtl="1"/>
            <a:r>
              <a:rPr lang="ar-IQ" b="0" i="0" dirty="0">
                <a:solidFill>
                  <a:srgbClr val="000000"/>
                </a:solidFill>
                <a:effectLst/>
                <a:latin typeface="Droid Arabic Kufi"/>
              </a:rPr>
              <a:t>·      عدم ذكر مرجع أو مصدر في القائمة لم تتم الاستعانة به في البحث</a:t>
            </a:r>
            <a:endParaRPr lang="ar-IQ" b="0" i="0" dirty="0">
              <a:solidFill>
                <a:srgbClr val="333333"/>
              </a:solidFill>
              <a:effectLst/>
              <a:latin typeface="Droid Arabic Kufi"/>
            </a:endParaRPr>
          </a:p>
        </p:txBody>
      </p:sp>
    </p:spTree>
    <p:extLst>
      <p:ext uri="{BB962C8B-B14F-4D97-AF65-F5344CB8AC3E}">
        <p14:creationId xmlns:p14="http://schemas.microsoft.com/office/powerpoint/2010/main" val="30712493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39EF47B-B9AC-46DA-8855-96823D6088D8}"/>
              </a:ext>
            </a:extLst>
          </p:cNvPr>
          <p:cNvGraphicFramePr>
            <a:graphicFrameLocks noGrp="1"/>
          </p:cNvGraphicFramePr>
          <p:nvPr>
            <p:extLst>
              <p:ext uri="{D42A27DB-BD31-4B8C-83A1-F6EECF244321}">
                <p14:modId xmlns:p14="http://schemas.microsoft.com/office/powerpoint/2010/main" val="927057441"/>
              </p:ext>
            </p:extLst>
          </p:nvPr>
        </p:nvGraphicFramePr>
        <p:xfrm>
          <a:off x="889650" y="2477385"/>
          <a:ext cx="10047802" cy="951615"/>
        </p:xfrm>
        <a:graphic>
          <a:graphicData uri="http://schemas.openxmlformats.org/drawingml/2006/table">
            <a:tbl>
              <a:tblPr rtl="1" firstRow="1" firstCol="1" lastRow="1" lastCol="1" bandRow="1" bandCol="1">
                <a:tableStyleId>{5C22544A-7EE6-4342-B048-85BDC9FD1C3A}</a:tableStyleId>
              </a:tblPr>
              <a:tblGrid>
                <a:gridCol w="10047802">
                  <a:extLst>
                    <a:ext uri="{9D8B030D-6E8A-4147-A177-3AD203B41FA5}">
                      <a16:colId xmlns:a16="http://schemas.microsoft.com/office/drawing/2014/main" val="2874864262"/>
                    </a:ext>
                  </a:extLst>
                </a:gridCol>
              </a:tblGrid>
              <a:tr h="951615">
                <a:tc>
                  <a:txBody>
                    <a:bodyPr/>
                    <a:lstStyle/>
                    <a:p>
                      <a:pPr algn="ctr" rtl="1"/>
                      <a:r>
                        <a:rPr lang="ar-IQ" sz="4000" b="1" i="0" kern="1200" dirty="0">
                          <a:solidFill>
                            <a:srgbClr val="FF0000"/>
                          </a:solidFill>
                          <a:effectLst/>
                          <a:latin typeface="+mn-lt"/>
                          <a:ea typeface="+mn-ea"/>
                          <a:cs typeface="+mn-cs"/>
                        </a:rPr>
                        <a:t>كتابة مراجع البحث العلمي </a:t>
                      </a:r>
                      <a:endParaRPr lang="ar-IQ" sz="4000" b="0" i="0" kern="1200" dirty="0">
                        <a:solidFill>
                          <a:srgbClr val="FF0000"/>
                        </a:solidFill>
                        <a:effectLst/>
                        <a:latin typeface="+mn-lt"/>
                        <a:ea typeface="+mn-ea"/>
                        <a:cs typeface="+mn-cs"/>
                      </a:endParaRPr>
                    </a:p>
                  </a:txBody>
                  <a:tcPr marL="68580" marR="68580" marT="0" marB="0">
                    <a:solidFill>
                      <a:schemeClr val="accent4">
                        <a:lumMod val="60000"/>
                        <a:lumOff val="40000"/>
                      </a:schemeClr>
                    </a:solidFill>
                  </a:tcPr>
                </a:tc>
                <a:extLst>
                  <a:ext uri="{0D108BD9-81ED-4DB2-BD59-A6C34878D82A}">
                    <a16:rowId xmlns:a16="http://schemas.microsoft.com/office/drawing/2014/main" val="3989432962"/>
                  </a:ext>
                </a:extLst>
              </a:tr>
            </a:tbl>
          </a:graphicData>
        </a:graphic>
      </p:graphicFrame>
    </p:spTree>
    <p:extLst>
      <p:ext uri="{BB962C8B-B14F-4D97-AF65-F5344CB8AC3E}">
        <p14:creationId xmlns:p14="http://schemas.microsoft.com/office/powerpoint/2010/main" val="3232653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2647507" y="1169582"/>
            <a:ext cx="8187069" cy="3785652"/>
          </a:xfrm>
          <a:prstGeom prst="rect">
            <a:avLst/>
          </a:prstGeom>
          <a:noFill/>
        </p:spPr>
        <p:txBody>
          <a:bodyPr wrap="square" rtlCol="0">
            <a:spAutoFit/>
          </a:bodyPr>
          <a:lstStyle/>
          <a:p>
            <a:pPr algn="r" rtl="1"/>
            <a:r>
              <a:rPr lang="ar-IQ" sz="2000" b="0" i="0" dirty="0">
                <a:solidFill>
                  <a:srgbClr val="333333"/>
                </a:solidFill>
                <a:effectLst/>
                <a:latin typeface="Droid Arabic Kufi"/>
              </a:rPr>
              <a:t>من المهم على اي طالب او باحث علمي أن يعرف ما هي طريقة كتابة المراجع في البحث العلمي باللغة العربية، فهذه الطريقة مهمة للغاية ولها أهمية كبيرة لا يجوز التغافل عنها أثناء كتابة أي بحث علمي.</a:t>
            </a:r>
          </a:p>
          <a:p>
            <a:pPr algn="r" rtl="1"/>
            <a:r>
              <a:rPr lang="ar-IQ" sz="2000" b="0" i="0" dirty="0">
                <a:solidFill>
                  <a:srgbClr val="333333"/>
                </a:solidFill>
                <a:effectLst/>
                <a:latin typeface="Droid Arabic Kufi"/>
              </a:rPr>
              <a:t>من أهم الأمور التي ينظر اليها المشرف أو المقيم أو لجنة المناقشة للأبحاث والرسائل العلمية، الطريقة التي اتبعها الطالب او الباحث العلمي في كتابة المراجع والمصادر سواء كانت باللغة العربية أو بغيرها من اللغات الأجنبية، لأن كتابة المراجع تظهر الجهد الذي بذله الباحث في دراسته، وهل أثرى بحثه العلمي بما يحتاجه من مصادر سابقة مناسبة لدراسته العلمية، كما انه بهذا التوثيق يظهر أهمية المراجع التي اعتمد عليها وهل هي مراجع موثوقة أم لا، وما هو مدى ارتباطها بظاهرة أو مشكلة البحث، ومن ناحية أخرى فإن التوثيق الصحيح في كتابة المراجع يسمح للقارئ أن يعود بكل سهولة الى أي مرجع أو مصدر للتأكد من معلومة معينة أو للتوسع في دراستها وبحثها.</a:t>
            </a:r>
          </a:p>
        </p:txBody>
      </p:sp>
    </p:spTree>
    <p:extLst>
      <p:ext uri="{BB962C8B-B14F-4D97-AF65-F5344CB8AC3E}">
        <p14:creationId xmlns:p14="http://schemas.microsoft.com/office/powerpoint/2010/main" val="31089525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871331" y="956930"/>
            <a:ext cx="9505506" cy="4893647"/>
          </a:xfrm>
          <a:prstGeom prst="rect">
            <a:avLst/>
          </a:prstGeom>
          <a:noFill/>
        </p:spPr>
        <p:txBody>
          <a:bodyPr wrap="square" rtlCol="0">
            <a:spAutoFit/>
          </a:bodyPr>
          <a:lstStyle/>
          <a:p>
            <a:pPr algn="r" rtl="1"/>
            <a:r>
              <a:rPr lang="ar-IQ" sz="2400" b="1" i="0" dirty="0">
                <a:solidFill>
                  <a:srgbClr val="D35400"/>
                </a:solidFill>
                <a:effectLst/>
                <a:latin typeface="Droid Arabic Kufi"/>
              </a:rPr>
              <a:t>طريقة كتابة المراجع في البحث العلمي باللغة العربية:</a:t>
            </a:r>
            <a:endParaRPr lang="ar-IQ" sz="2400" b="0" i="0" dirty="0">
              <a:solidFill>
                <a:srgbClr val="333333"/>
              </a:solidFill>
              <a:effectLst/>
              <a:latin typeface="Droid Arabic Kufi"/>
            </a:endParaRPr>
          </a:p>
          <a:p>
            <a:pPr algn="r" rtl="1"/>
            <a:r>
              <a:rPr lang="ar-IQ" sz="2400" b="0" i="0" dirty="0">
                <a:solidFill>
                  <a:srgbClr val="333333"/>
                </a:solidFill>
                <a:effectLst/>
                <a:latin typeface="Droid Arabic Kufi"/>
              </a:rPr>
              <a:t>يقصد بها العملية التي يقوم الباحث العلمي بموجبها بالإشارة الى مصادر البيانات أو المعلومات التي اعتمد عليها في بحثه العلمي، وكتابة هذه المراجع يحافظ على الأمانة العلمية وعلى مجهودات الباحثين السابقين، وهي عامل إثراء للبحث العلمي.</a:t>
            </a:r>
          </a:p>
          <a:p>
            <a:pPr algn="r" rtl="1"/>
            <a:r>
              <a:rPr lang="ar-IQ" sz="2400" b="0" i="0" dirty="0">
                <a:solidFill>
                  <a:srgbClr val="333333"/>
                </a:solidFill>
                <a:effectLst/>
                <a:latin typeface="Droid Arabic Kufi"/>
              </a:rPr>
              <a:t>كما ان طريقة كتابة المراجع في البحث العلمي باللغة العربية تساعد على تنسيق وتنظيم وتبويب البيانات والمعلومات التي استعان الباحث العلمي بها من مصادره العربية، وهي تحفظ الإبداعات العلمية البشرية في المجالات العلمية المتنوعة.</a:t>
            </a:r>
          </a:p>
          <a:p>
            <a:pPr algn="r" rtl="1"/>
            <a:r>
              <a:rPr lang="ar-IQ" sz="2400" b="0" i="0" dirty="0">
                <a:solidFill>
                  <a:srgbClr val="333333"/>
                </a:solidFill>
                <a:effectLst/>
                <a:latin typeface="Droid Arabic Kufi"/>
              </a:rPr>
              <a:t>ومن أهم المراجع في البحث العلمي باللغة العربية الكتب والدوريات والمجلات العلمية المحكمة، والمواقع الإلكترونية والمقالات والصحف، ومنشورات الجامعات والمؤسسات العلمية، والأوراق والندوات العلمية والعديد من المصادر الاخرى</a:t>
            </a:r>
          </a:p>
        </p:txBody>
      </p:sp>
    </p:spTree>
    <p:extLst>
      <p:ext uri="{BB962C8B-B14F-4D97-AF65-F5344CB8AC3E}">
        <p14:creationId xmlns:p14="http://schemas.microsoft.com/office/powerpoint/2010/main" val="30737027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637414" y="956930"/>
            <a:ext cx="9983971" cy="5078313"/>
          </a:xfrm>
          <a:prstGeom prst="rect">
            <a:avLst/>
          </a:prstGeom>
          <a:noFill/>
        </p:spPr>
        <p:txBody>
          <a:bodyPr wrap="square" rtlCol="0">
            <a:spAutoFit/>
          </a:bodyPr>
          <a:lstStyle/>
          <a:p>
            <a:pPr algn="r" rtl="1"/>
            <a:r>
              <a:rPr lang="ar-IQ" b="1" i="0" dirty="0">
                <a:solidFill>
                  <a:srgbClr val="D35400"/>
                </a:solidFill>
                <a:effectLst/>
                <a:latin typeface="Droid Arabic Kufi"/>
              </a:rPr>
              <a:t>أهمية كتابة المراجع في البحث العلمي باللغة العربية:</a:t>
            </a:r>
            <a:endParaRPr lang="ar-IQ" b="0" i="0" dirty="0">
              <a:solidFill>
                <a:srgbClr val="333333"/>
              </a:solidFill>
              <a:effectLst/>
              <a:latin typeface="Droid Arabic Kufi"/>
            </a:endParaRPr>
          </a:p>
          <a:p>
            <a:pPr algn="r" rtl="1">
              <a:buFont typeface="Arial" panose="020B0604020202020204" pitchFamily="34" charset="0"/>
              <a:buChar char="•"/>
            </a:pPr>
            <a:r>
              <a:rPr lang="ar-IQ" b="0" i="0" dirty="0">
                <a:solidFill>
                  <a:srgbClr val="333333"/>
                </a:solidFill>
                <a:effectLst/>
                <a:latin typeface="Droid Arabic Kufi"/>
              </a:rPr>
              <a:t>إن كتابة المراجع في البحث العلمي الى اي تخصص أو مجال علمي انتمى، تساعد على الوصول الى الامانة العلمية، وذلك من خلال توضيح اسم المؤلف واسم المصدر للمعلومات او البيانات الواردة في الدراسة العلمية، كما ان ذلك يحفظ حقوق الغير ومجهوداتهم.</a:t>
            </a:r>
          </a:p>
          <a:p>
            <a:pPr algn="r" rtl="1">
              <a:buFont typeface="Arial" panose="020B0604020202020204" pitchFamily="34" charset="0"/>
              <a:buChar char="•"/>
            </a:pPr>
            <a:r>
              <a:rPr lang="ar-IQ" b="0" i="0" dirty="0">
                <a:solidFill>
                  <a:srgbClr val="333333"/>
                </a:solidFill>
                <a:effectLst/>
                <a:latin typeface="Droid Arabic Kufi"/>
              </a:rPr>
              <a:t>يمكن اعتبار كتابة المراجع والمصادر في البحث العلمي إشارة ودليل واضح عن المجهودات التي بذلها الطالب أو الباحث العلمي في دراسته، وهي تعبر عن مدى تمكنه واطلاعه من موضوع بحثه، ومقدار تتبعه لعدد كبير من المصادر والمراجع التي اعتمد عليها في إثراء البحث العلمي.</a:t>
            </a:r>
          </a:p>
          <a:p>
            <a:pPr algn="r" rtl="1">
              <a:buFont typeface="Arial" panose="020B0604020202020204" pitchFamily="34" charset="0"/>
              <a:buChar char="•"/>
            </a:pPr>
            <a:r>
              <a:rPr lang="ar-IQ" b="0" i="0" dirty="0">
                <a:solidFill>
                  <a:srgbClr val="333333"/>
                </a:solidFill>
                <a:effectLst/>
                <a:latin typeface="Droid Arabic Kufi"/>
              </a:rPr>
              <a:t>من خلال كتابة المراجع يشير الباحث الى المعلومات التي اوردها من الدراسات السابقة، والتي يكتفي منها بالأمور التي يستفيد منها في بحثه دون التوسع فيها، فإذا أراد القارئ أن يتوسع بإحدى هذه المعلومات فإنه يعود الى المرجع ويستزيد منه بما يحتاجه من المعلومات.</a:t>
            </a:r>
          </a:p>
          <a:p>
            <a:pPr algn="r" rtl="1">
              <a:buFont typeface="Arial" panose="020B0604020202020204" pitchFamily="34" charset="0"/>
              <a:buChar char="•"/>
            </a:pPr>
            <a:r>
              <a:rPr lang="ar-IQ" b="0" i="0" dirty="0">
                <a:solidFill>
                  <a:srgbClr val="333333"/>
                </a:solidFill>
                <a:effectLst/>
                <a:latin typeface="Droid Arabic Kufi"/>
              </a:rPr>
              <a:t>إن عمليات التوثيق وكتابة المراجع في البحث العلمي تحفظ الدراسات العلمية من التحريف والسرقة، وبالخصوص أن عمليات السرقة الادبية ازدادت في الفترة الاخيرة، حيث يقوم بعض الطلاب او الباحثين العلميين الذين لا يمتلكون الأمانة العلمية، باقتباس البيانات والمعلومات ومجهودات الآخرين دون الإشارة الى ذلك معتمدين على إعادة الصياغة فقط. </a:t>
            </a:r>
          </a:p>
          <a:p>
            <a:pPr algn="r" rtl="1">
              <a:buFont typeface="Arial" panose="020B0604020202020204" pitchFamily="34" charset="0"/>
              <a:buChar char="•"/>
            </a:pPr>
            <a:r>
              <a:rPr lang="ar-IQ" b="0" i="0" dirty="0">
                <a:solidFill>
                  <a:srgbClr val="333333"/>
                </a:solidFill>
                <a:effectLst/>
                <a:latin typeface="Droid Arabic Kufi"/>
              </a:rPr>
              <a:t>إن توثيق المصادر والمراجع يظهر تاريخ نشر المصدر أو المرجع العلمي، وهذا له اهمية كبيرة في العديد من التخصصات والمجالات العلمية وخصوصاً التطبيقية منها، فهذه الدراسات تحتاج من الباحث العلمي ان يعتمد على الدراسات السابقة الحديثة، لأن الكثير من التطورات والأمور الجديدة تطرأ بشكل مستمر على هذه المجالات العلمية، وهذا ما يحتاج من الباحث العلمي الاستعانة بأحدث المراجع وأكثرها ملائمة لبحثه.</a:t>
            </a:r>
          </a:p>
        </p:txBody>
      </p:sp>
    </p:spTree>
    <p:extLst>
      <p:ext uri="{BB962C8B-B14F-4D97-AF65-F5344CB8AC3E}">
        <p14:creationId xmlns:p14="http://schemas.microsoft.com/office/powerpoint/2010/main" val="35345353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743739" y="255181"/>
            <a:ext cx="9983971" cy="5909310"/>
          </a:xfrm>
          <a:prstGeom prst="rect">
            <a:avLst/>
          </a:prstGeom>
          <a:noFill/>
        </p:spPr>
        <p:txBody>
          <a:bodyPr wrap="square" rtlCol="0">
            <a:spAutoFit/>
          </a:bodyPr>
          <a:lstStyle/>
          <a:p>
            <a:pPr algn="r" rtl="1"/>
            <a:r>
              <a:rPr lang="ar-IQ" b="1" i="0" dirty="0">
                <a:solidFill>
                  <a:srgbClr val="D35400"/>
                </a:solidFill>
                <a:effectLst/>
                <a:latin typeface="Droid Arabic Kufi"/>
              </a:rPr>
              <a:t>طريقة كتابة المراجع في البحث العلمي باللغة العربية:</a:t>
            </a:r>
            <a:endParaRPr lang="ar-IQ" b="0" i="0" dirty="0">
              <a:solidFill>
                <a:srgbClr val="333333"/>
              </a:solidFill>
              <a:effectLst/>
              <a:latin typeface="Droid Arabic Kufi"/>
            </a:endParaRPr>
          </a:p>
          <a:p>
            <a:pPr algn="r" rtl="1"/>
            <a:r>
              <a:rPr lang="ar-IQ" b="0" i="0" dirty="0">
                <a:solidFill>
                  <a:srgbClr val="333333"/>
                </a:solidFill>
                <a:effectLst/>
                <a:latin typeface="Droid Arabic Kufi"/>
              </a:rPr>
              <a:t>تتعدد طرق كتابة المراجع باللغة العربية، وسنذكر لكم أهم هذه الطرق:</a:t>
            </a:r>
          </a:p>
          <a:p>
            <a:pPr algn="r" rtl="1">
              <a:buFont typeface="Arial" panose="020B0604020202020204" pitchFamily="34" charset="0"/>
              <a:buChar char="•"/>
            </a:pPr>
            <a:r>
              <a:rPr lang="ar-IQ" b="1" i="0" dirty="0">
                <a:solidFill>
                  <a:srgbClr val="D35400"/>
                </a:solidFill>
                <a:effectLst/>
                <a:latin typeface="Droid Arabic Kufi"/>
              </a:rPr>
              <a:t>طريقة هارفارد للتوثيق داخل النص (المتن):</a:t>
            </a:r>
            <a:endParaRPr lang="ar-IQ" b="0" i="0" dirty="0">
              <a:solidFill>
                <a:srgbClr val="333333"/>
              </a:solidFill>
              <a:effectLst/>
              <a:latin typeface="Droid Arabic Kufi"/>
            </a:endParaRPr>
          </a:p>
          <a:p>
            <a:pPr algn="r" rtl="1"/>
            <a:r>
              <a:rPr lang="ar-IQ" b="0" i="0" dirty="0">
                <a:solidFill>
                  <a:srgbClr val="333333"/>
                </a:solidFill>
                <a:effectLst/>
                <a:latin typeface="Droid Arabic Kufi"/>
              </a:rPr>
              <a:t>عندما يكون الاقتباس من المراجع حرفي، نضع الكلام المقتبس داخل علامتي تنصيص </a:t>
            </a:r>
            <a:r>
              <a:rPr lang="ar-IQ" b="1" i="0" dirty="0">
                <a:solidFill>
                  <a:srgbClr val="FF0000"/>
                </a:solidFill>
                <a:effectLst/>
                <a:latin typeface="Droid Arabic Kufi"/>
              </a:rPr>
              <a:t>" "، </a:t>
            </a:r>
            <a:r>
              <a:rPr lang="ar-IQ" b="0" i="0" dirty="0">
                <a:solidFill>
                  <a:srgbClr val="333333"/>
                </a:solidFill>
                <a:effectLst/>
                <a:latin typeface="Droid Arabic Kufi"/>
              </a:rPr>
              <a:t>وفي حال كان الاقتباس من المراجع والمصادر قد جرى مع إعادة في الصياغة، فيقوم الباحث العلمي بوضع الكلام الذي جرى اقتباسه بين قوسين، وفي كلتا الحالتين نضع رقم متسلسل بكل صفحة الى جانب القوس او علامة التنصيص، ثمّ نضع بالهامش أسفل الصفحة نفس الرقم المتسلسل والى جانبه طريقة كتابة المراجع في البحث العلمي باللغة العربية وفق هارفارد وبالشكل التالي:</a:t>
            </a:r>
          </a:p>
          <a:p>
            <a:pPr algn="r" rtl="1"/>
            <a:r>
              <a:rPr lang="ar-IQ" b="0" i="0" dirty="0">
                <a:solidFill>
                  <a:srgbClr val="333333"/>
                </a:solidFill>
                <a:effectLst/>
                <a:latin typeface="Droid Arabic Kufi"/>
              </a:rPr>
              <a:t>عندما يكون المصدر لمؤلف واحد نقوم بكتابة المرجع بالشكل التالي: </a:t>
            </a:r>
            <a:r>
              <a:rPr lang="ar-IQ" b="0" i="0" dirty="0">
                <a:solidFill>
                  <a:srgbClr val="FF0000"/>
                </a:solidFill>
                <a:effectLst/>
                <a:latin typeface="Droid Arabic Kufi"/>
              </a:rPr>
              <a:t>(الاسم الثاني لكاتب المرجع، العام الذي نشر فيه، رقم الصفحة).</a:t>
            </a:r>
          </a:p>
          <a:p>
            <a:pPr algn="r" rtl="1"/>
            <a:r>
              <a:rPr lang="ar-IQ" b="0" i="0" dirty="0">
                <a:solidFill>
                  <a:srgbClr val="333333"/>
                </a:solidFill>
                <a:effectLst/>
                <a:latin typeface="Droid Arabic Kufi"/>
              </a:rPr>
              <a:t>عنما يكون المصدر لاثنين من المؤلفين تتم كتابة المرجع وتوثيقه كما يلي: </a:t>
            </a:r>
            <a:r>
              <a:rPr lang="ar-IQ" b="0" i="0" dirty="0">
                <a:solidFill>
                  <a:srgbClr val="FF0000"/>
                </a:solidFill>
                <a:effectLst/>
                <a:latin typeface="Droid Arabic Kufi"/>
              </a:rPr>
              <a:t>(الاسم الثاني للمؤلف الأول، الاسم الثاني للمؤلف الثاني، العام الذي نشر فيه المرجع، رقم الصفحة).</a:t>
            </a:r>
          </a:p>
          <a:p>
            <a:pPr algn="r" rtl="1"/>
            <a:r>
              <a:rPr lang="ar-IQ" b="0" i="0" dirty="0">
                <a:solidFill>
                  <a:srgbClr val="333333"/>
                </a:solidFill>
                <a:effectLst/>
                <a:latin typeface="Droid Arabic Kufi"/>
              </a:rPr>
              <a:t>عندما يكون المصدر لمؤلفين ثلاثة أو أكثر تتم كتابة المرجع بالشكل التالي: </a:t>
            </a:r>
            <a:r>
              <a:rPr lang="ar-IQ" b="0" i="0" dirty="0">
                <a:solidFill>
                  <a:srgbClr val="FF0000"/>
                </a:solidFill>
                <a:effectLst/>
                <a:latin typeface="Droid Arabic Kufi"/>
              </a:rPr>
              <a:t>(الاسم الثاني للمؤلف الثاني وآخرون، العام الذي نشر فيه المرجع، رقم الصفحة).</a:t>
            </a:r>
          </a:p>
          <a:p>
            <a:pPr algn="r" rtl="1"/>
            <a:r>
              <a:rPr lang="ar-IQ" b="0" i="0" dirty="0">
                <a:solidFill>
                  <a:srgbClr val="333333"/>
                </a:solidFill>
                <a:effectLst/>
                <a:latin typeface="Droid Arabic Kufi"/>
              </a:rPr>
              <a:t>عندما يكون المصدر من الشخصيات الاعتبارية كإحدى الهيئات العلمية على سبيل المثال، تتم كتابة المرجع بالشكل التالي: </a:t>
            </a:r>
            <a:r>
              <a:rPr lang="ar-IQ" b="0" i="0" dirty="0">
                <a:solidFill>
                  <a:srgbClr val="FF0000"/>
                </a:solidFill>
                <a:effectLst/>
                <a:latin typeface="Droid Arabic Kufi"/>
              </a:rPr>
              <a:t>(اسم الشخصية الاعتبارية العام الذي جرى فيه النشر، رقم الصفحة).</a:t>
            </a:r>
          </a:p>
          <a:p>
            <a:pPr algn="r" rtl="1"/>
            <a:r>
              <a:rPr lang="ar-IQ" b="0" i="0" dirty="0">
                <a:solidFill>
                  <a:srgbClr val="333333"/>
                </a:solidFill>
                <a:effectLst/>
                <a:latin typeface="Droid Arabic Kufi"/>
              </a:rPr>
              <a:t>عندما يكون المرجع احد المواقع الالكترونية، تتم كتابة المرجع وتوثيقه كما يلي: </a:t>
            </a:r>
            <a:r>
              <a:rPr lang="ar-IQ" b="0" i="0" dirty="0">
                <a:solidFill>
                  <a:srgbClr val="FF0000"/>
                </a:solidFill>
                <a:effectLst/>
                <a:latin typeface="Droid Arabic Kufi"/>
              </a:rPr>
              <a:t>(اسم مؤلف المصدر عند وجوده، اسم الموقع، وقت زيارة الموقع وتاريخها).</a:t>
            </a:r>
          </a:p>
          <a:p>
            <a:pPr algn="r" rtl="1"/>
            <a:r>
              <a:rPr lang="ar-IQ" b="0" i="0" dirty="0">
                <a:solidFill>
                  <a:srgbClr val="333333"/>
                </a:solidFill>
                <a:effectLst/>
                <a:latin typeface="Droid Arabic Kufi"/>
              </a:rPr>
              <a:t>وفي حال كانت طريقة كتابة المراجع في البحث العلمي باللغة العربية وفق هارفارد بقائمة المصادر والمراجع يتم التوثيق كما يلي: </a:t>
            </a:r>
            <a:r>
              <a:rPr lang="ar-IQ" b="0" i="0" dirty="0">
                <a:solidFill>
                  <a:srgbClr val="FF0000"/>
                </a:solidFill>
                <a:effectLst/>
                <a:latin typeface="Droid Arabic Kufi"/>
              </a:rPr>
              <a:t>(الاسم الثاني للمؤلف، الاسم الاول له، عنوان المصدر ويكتب بخط مائل، المكان الذي تم فيه النشر، الناشر).</a:t>
            </a:r>
          </a:p>
        </p:txBody>
      </p:sp>
    </p:spTree>
    <p:extLst>
      <p:ext uri="{BB962C8B-B14F-4D97-AF65-F5344CB8AC3E}">
        <p14:creationId xmlns:p14="http://schemas.microsoft.com/office/powerpoint/2010/main" val="26803407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637414" y="956930"/>
            <a:ext cx="9983971" cy="4893647"/>
          </a:xfrm>
          <a:prstGeom prst="rect">
            <a:avLst/>
          </a:prstGeom>
          <a:noFill/>
        </p:spPr>
        <p:txBody>
          <a:bodyPr wrap="square" rtlCol="0">
            <a:spAutoFit/>
          </a:bodyPr>
          <a:lstStyle/>
          <a:p>
            <a:pPr algn="r" rtl="1"/>
            <a:r>
              <a:rPr lang="ar-IQ" sz="2400" b="1" i="0" dirty="0">
                <a:solidFill>
                  <a:srgbClr val="D35400"/>
                </a:solidFill>
                <a:effectLst/>
                <a:latin typeface="Droid Arabic Kufi"/>
              </a:rPr>
              <a:t>طريقة كتابة المراجع في متن البحث العلمي باللغة العربية وفق أسلوب </a:t>
            </a:r>
            <a:r>
              <a:rPr lang="en-US" sz="2400" b="1" i="0" dirty="0">
                <a:solidFill>
                  <a:srgbClr val="D35400"/>
                </a:solidFill>
                <a:effectLst/>
                <a:latin typeface="Droid Arabic Kufi"/>
              </a:rPr>
              <a:t>APA:</a:t>
            </a:r>
            <a:endParaRPr lang="en-US" sz="2400" b="0" i="0" dirty="0">
              <a:solidFill>
                <a:srgbClr val="333333"/>
              </a:solidFill>
              <a:effectLst/>
              <a:latin typeface="Droid Arabic Kufi"/>
            </a:endParaRPr>
          </a:p>
          <a:p>
            <a:pPr algn="r" rtl="1"/>
            <a:r>
              <a:rPr lang="ar-IQ" sz="2400" b="0" i="0" dirty="0">
                <a:solidFill>
                  <a:srgbClr val="333333"/>
                </a:solidFill>
                <a:effectLst/>
                <a:latin typeface="Droid Arabic Kufi"/>
              </a:rPr>
              <a:t>عندما يكون المؤلف هو شخص واحد تتم عملية كتابة المراجع كما يلي: </a:t>
            </a:r>
            <a:r>
              <a:rPr lang="ar-IQ" sz="2400" b="0" i="0" dirty="0">
                <a:solidFill>
                  <a:srgbClr val="FF0000"/>
                </a:solidFill>
                <a:effectLst/>
                <a:latin typeface="Droid Arabic Kufi"/>
              </a:rPr>
              <a:t>(الاسم الثاني للمؤلف، الحرف الأول من اسمه الأول، اسم المصدر وتتم كتابته بالخط المائل، المحررون وتتم كتابته بالخط المائل كذلك، رقم الطبعة، رقم الصفحة، المكان الذي جرى فيه النشر، الناشر).</a:t>
            </a:r>
          </a:p>
          <a:p>
            <a:pPr algn="r" rtl="1"/>
            <a:r>
              <a:rPr lang="ar-IQ" sz="2400" b="0" i="0" dirty="0">
                <a:solidFill>
                  <a:srgbClr val="333333"/>
                </a:solidFill>
                <a:effectLst/>
                <a:latin typeface="Droid Arabic Kufi"/>
              </a:rPr>
              <a:t>عندما يكون المرجع لمؤلفين تتم عملية كتابة المراجع في البحث العلمي باللغة العربية كما يلي: </a:t>
            </a:r>
            <a:r>
              <a:rPr lang="ar-IQ" sz="2400" b="0" i="0" dirty="0">
                <a:solidFill>
                  <a:srgbClr val="FF0000"/>
                </a:solidFill>
                <a:effectLst/>
                <a:latin typeface="Droid Arabic Kufi"/>
              </a:rPr>
              <a:t>(الاسم الثاني للمؤلف الثاني مع الاسم الثاني للمؤلف الأول، تاريخ النشر للمرجع، رقم الصفحة).</a:t>
            </a:r>
          </a:p>
          <a:p>
            <a:pPr algn="r" rtl="1"/>
            <a:r>
              <a:rPr lang="ar-IQ" sz="2400" b="0" i="0" dirty="0">
                <a:solidFill>
                  <a:srgbClr val="333333"/>
                </a:solidFill>
                <a:effectLst/>
                <a:latin typeface="Droid Arabic Kufi"/>
              </a:rPr>
              <a:t>عندما يكون المرجع لثلاثة مؤلفين أو أكثر تتم كتابة المراجع كما يلي: </a:t>
            </a:r>
            <a:r>
              <a:rPr lang="ar-IQ" sz="2400" b="0" i="0" dirty="0">
                <a:solidFill>
                  <a:srgbClr val="FF0000"/>
                </a:solidFill>
                <a:effectLst/>
                <a:latin typeface="Droid Arabic Kufi"/>
              </a:rPr>
              <a:t>(الاسم الثاني للمؤلف الاول، عام نشر المرجع، رقم الصفحة).</a:t>
            </a:r>
          </a:p>
          <a:p>
            <a:pPr algn="r" rtl="1"/>
            <a:r>
              <a:rPr lang="ar-IQ" sz="2400" b="0" i="0" dirty="0">
                <a:solidFill>
                  <a:srgbClr val="333333"/>
                </a:solidFill>
                <a:effectLst/>
                <a:latin typeface="Droid Arabic Kufi"/>
              </a:rPr>
              <a:t>عندما يكون المرجع أحد المواقع الالكترونية يتم التوثيق كما يلي: </a:t>
            </a:r>
            <a:r>
              <a:rPr lang="ar-IQ" sz="2400" b="0" i="0" dirty="0">
                <a:solidFill>
                  <a:srgbClr val="FF0000"/>
                </a:solidFill>
                <a:effectLst/>
                <a:latin typeface="Droid Arabic Kufi"/>
              </a:rPr>
              <a:t>(اسم كاتب المصدر بحال كان موجوداً، عنوان المرجع، سنة النشر، اسم الموقع).</a:t>
            </a:r>
          </a:p>
        </p:txBody>
      </p:sp>
    </p:spTree>
    <p:extLst>
      <p:ext uri="{BB962C8B-B14F-4D97-AF65-F5344CB8AC3E}">
        <p14:creationId xmlns:p14="http://schemas.microsoft.com/office/powerpoint/2010/main" val="36228345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637414" y="956930"/>
            <a:ext cx="9983971" cy="4524315"/>
          </a:xfrm>
          <a:prstGeom prst="rect">
            <a:avLst/>
          </a:prstGeom>
          <a:noFill/>
        </p:spPr>
        <p:txBody>
          <a:bodyPr wrap="square" rtlCol="0">
            <a:spAutoFit/>
          </a:bodyPr>
          <a:lstStyle/>
          <a:p>
            <a:pPr algn="r" rtl="1"/>
            <a:r>
              <a:rPr lang="ar-IQ" sz="2400" b="1" i="0" dirty="0">
                <a:solidFill>
                  <a:srgbClr val="D35400"/>
                </a:solidFill>
                <a:effectLst/>
                <a:latin typeface="Droid Arabic Kufi"/>
              </a:rPr>
              <a:t>طريقة كتابة المراجع في قائمة المراجع والمصادر وفق </a:t>
            </a:r>
            <a:r>
              <a:rPr lang="en-US" sz="2400" b="1" i="0" dirty="0">
                <a:solidFill>
                  <a:srgbClr val="D35400"/>
                </a:solidFill>
                <a:effectLst/>
                <a:latin typeface="Droid Arabic Kufi"/>
              </a:rPr>
              <a:t>APA:</a:t>
            </a:r>
            <a:endParaRPr lang="en-US" sz="2400" b="0" i="0" dirty="0">
              <a:solidFill>
                <a:srgbClr val="333333"/>
              </a:solidFill>
              <a:effectLst/>
              <a:latin typeface="Droid Arabic Kufi"/>
            </a:endParaRPr>
          </a:p>
          <a:p>
            <a:pPr algn="r" rtl="1"/>
            <a:r>
              <a:rPr lang="ar-IQ" sz="2400" b="0" i="0" dirty="0">
                <a:solidFill>
                  <a:srgbClr val="333333"/>
                </a:solidFill>
                <a:effectLst/>
                <a:latin typeface="Droid Arabic Kufi"/>
              </a:rPr>
              <a:t>عندما يكون المرجع كتاب نكتب المراجع كما يلي: (الاسم الثاني للمؤلف، اسمه الأول، سنة النشر، عنوان الكتاب ونضع تحته خط يكون مائل، اسم الناشر ثمّ مكان النشر).</a:t>
            </a:r>
          </a:p>
          <a:p>
            <a:pPr algn="r" rtl="1"/>
            <a:r>
              <a:rPr lang="ar-IQ" sz="2400" b="0" i="0" dirty="0">
                <a:solidFill>
                  <a:srgbClr val="333333"/>
                </a:solidFill>
                <a:effectLst/>
                <a:latin typeface="Droid Arabic Kufi"/>
              </a:rPr>
              <a:t>عندما يكون المرجع بحث جرى نشره بإحدى المجلات العلمية نقوم بالتوثيق التالي: (الاسم الثاني للمؤلف، اسمه الأول، سنة النشر، عنوان المرجع نضعه بين علامتي تنصيص " "، اسم المجلة العلمية، المجلد، نضع رقم العدد عند وجوده، رقم الصفحة).</a:t>
            </a:r>
          </a:p>
          <a:p>
            <a:pPr algn="r" rtl="1"/>
            <a:r>
              <a:rPr lang="ar-IQ" sz="2400" b="0" i="0" dirty="0">
                <a:solidFill>
                  <a:srgbClr val="333333"/>
                </a:solidFill>
                <a:effectLst/>
                <a:latin typeface="Droid Arabic Kufi"/>
              </a:rPr>
              <a:t>كتابة المراجع التي تكون عبارة عن بحث علمي أو رسالة غير منشورة بإحدى المجلات العلمية: (الاسم الثاني للباحث، الاسم الأول له، العام الذي تمت كتابة البحث العلمي به، عنوان المرجع ويكتب بين علامتي تنصيص " "، الكلية، الجامعة، بلد الجامعة).</a:t>
            </a:r>
          </a:p>
        </p:txBody>
      </p:sp>
    </p:spTree>
    <p:extLst>
      <p:ext uri="{BB962C8B-B14F-4D97-AF65-F5344CB8AC3E}">
        <p14:creationId xmlns:p14="http://schemas.microsoft.com/office/powerpoint/2010/main" val="16095675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5D918-D413-4FE8-BA45-8920797EA9D2}"/>
              </a:ext>
            </a:extLst>
          </p:cNvPr>
          <p:cNvSpPr txBox="1"/>
          <p:nvPr/>
        </p:nvSpPr>
        <p:spPr>
          <a:xfrm>
            <a:off x="1637414" y="956930"/>
            <a:ext cx="9983971" cy="4524315"/>
          </a:xfrm>
          <a:prstGeom prst="rect">
            <a:avLst/>
          </a:prstGeom>
          <a:noFill/>
        </p:spPr>
        <p:txBody>
          <a:bodyPr wrap="square" rtlCol="0">
            <a:spAutoFit/>
          </a:bodyPr>
          <a:lstStyle/>
          <a:p>
            <a:pPr algn="r" rtl="1"/>
            <a:r>
              <a:rPr lang="ar-IQ" b="1" i="0" u="sng" dirty="0">
                <a:solidFill>
                  <a:srgbClr val="000000"/>
                </a:solidFill>
                <a:effectLst/>
                <a:latin typeface="Droid Arabic Kufi"/>
              </a:rPr>
              <a:t>طرق توثيق مصادر ومراجع البحث العلمي:</a:t>
            </a:r>
          </a:p>
          <a:p>
            <a:pPr algn="r" rtl="1"/>
            <a:endParaRPr lang="ar-IQ" b="0" i="0" dirty="0">
              <a:solidFill>
                <a:srgbClr val="333333"/>
              </a:solidFill>
              <a:effectLst/>
              <a:latin typeface="Droid Arabic Kufi"/>
            </a:endParaRPr>
          </a:p>
          <a:p>
            <a:pPr algn="r" rtl="1"/>
            <a:r>
              <a:rPr lang="ar-IQ" b="0" i="0" dirty="0">
                <a:solidFill>
                  <a:srgbClr val="000000"/>
                </a:solidFill>
                <a:effectLst/>
                <a:latin typeface="Droid Arabic Kufi"/>
              </a:rPr>
              <a:t>من الخطوات المهمة جدًّا في البحث العلمي كتابة وتوثيق المصادر والمراجع بطرق سليمة، وتتمثَّل هذه الطرق في الكتابة على هذا النسق:</a:t>
            </a:r>
          </a:p>
          <a:p>
            <a:pPr algn="r" rtl="1"/>
            <a:endParaRPr lang="ar-IQ" b="0" i="0" dirty="0">
              <a:solidFill>
                <a:srgbClr val="333333"/>
              </a:solidFill>
              <a:effectLst/>
              <a:latin typeface="Droid Arabic Kufi"/>
            </a:endParaRPr>
          </a:p>
          <a:p>
            <a:pPr algn="r" rtl="1"/>
            <a:r>
              <a:rPr lang="ar-IQ" b="0" i="0" dirty="0">
                <a:solidFill>
                  <a:srgbClr val="000000"/>
                </a:solidFill>
                <a:effectLst/>
                <a:latin typeface="Droid Arabic Kufi"/>
              </a:rPr>
              <a:t>اسم المؤلف - اسم المرجع - مكان النشر - دار النشر - سنة النشر – الجزء - الصفحة.</a:t>
            </a:r>
            <a:endParaRPr lang="ar-IQ" b="0" i="0" dirty="0">
              <a:solidFill>
                <a:srgbClr val="333333"/>
              </a:solidFill>
              <a:effectLst/>
              <a:latin typeface="Droid Arabic Kufi"/>
            </a:endParaRPr>
          </a:p>
          <a:p>
            <a:pPr algn="r" rtl="1"/>
            <a:r>
              <a:rPr lang="ar-IQ" b="0" i="0" u="sng" dirty="0">
                <a:solidFill>
                  <a:srgbClr val="FF0000"/>
                </a:solidFill>
                <a:effectLst/>
                <a:latin typeface="Droid Arabic Kufi"/>
              </a:rPr>
              <a:t>في حالة إذا كان الكتاب مترجمًا تتم كتابة المرجع على هذا النسق:</a:t>
            </a:r>
            <a:endParaRPr lang="ar-IQ" b="0" i="0" dirty="0">
              <a:solidFill>
                <a:srgbClr val="FF0000"/>
              </a:solidFill>
              <a:effectLst/>
              <a:latin typeface="Droid Arabic Kufi"/>
            </a:endParaRPr>
          </a:p>
          <a:p>
            <a:pPr algn="r" rtl="1"/>
            <a:r>
              <a:rPr lang="ar-IQ" b="0" i="0" dirty="0">
                <a:solidFill>
                  <a:srgbClr val="000000"/>
                </a:solidFill>
                <a:effectLst/>
                <a:latin typeface="Droid Arabic Kufi"/>
              </a:rPr>
              <a:t>اسم المؤلف - اسم المرجع - اسم المترجم - مكان النشر - دار النشر - سنة النشر – الجزء - الصفحة.</a:t>
            </a:r>
            <a:endParaRPr lang="ar-IQ" b="0" i="0" dirty="0">
              <a:solidFill>
                <a:srgbClr val="333333"/>
              </a:solidFill>
              <a:effectLst/>
              <a:latin typeface="Droid Arabic Kufi"/>
            </a:endParaRPr>
          </a:p>
          <a:p>
            <a:pPr algn="r" rtl="1"/>
            <a:r>
              <a:rPr lang="ar-IQ" b="0" i="0" u="sng" dirty="0">
                <a:solidFill>
                  <a:srgbClr val="FF0000"/>
                </a:solidFill>
                <a:effectLst/>
                <a:latin typeface="Droid Arabic Kufi"/>
              </a:rPr>
              <a:t>إذا كان المرجع دوريةً فتتم كتابتها على هذا النسق:</a:t>
            </a:r>
            <a:endParaRPr lang="ar-IQ" b="0" i="0" dirty="0">
              <a:solidFill>
                <a:srgbClr val="FF0000"/>
              </a:solidFill>
              <a:effectLst/>
              <a:latin typeface="Droid Arabic Kufi"/>
            </a:endParaRPr>
          </a:p>
          <a:p>
            <a:pPr algn="r" rtl="1"/>
            <a:r>
              <a:rPr lang="ar-IQ" b="0" i="0" dirty="0">
                <a:solidFill>
                  <a:srgbClr val="000000"/>
                </a:solidFill>
                <a:effectLst/>
                <a:latin typeface="Droid Arabic Kufi"/>
              </a:rPr>
              <a:t>اسم المؤلف - عنوان المقالة - عنوان الدورية - رقم العدد الخاص بالمجلد - تاريخ الصدور - الصفحة.</a:t>
            </a:r>
            <a:endParaRPr lang="ar-IQ" b="0" i="0" dirty="0">
              <a:solidFill>
                <a:srgbClr val="333333"/>
              </a:solidFill>
              <a:effectLst/>
              <a:latin typeface="Droid Arabic Kufi"/>
            </a:endParaRPr>
          </a:p>
          <a:p>
            <a:pPr algn="r" rtl="1"/>
            <a:r>
              <a:rPr lang="ar-IQ" b="0" i="0" u="sng" dirty="0">
                <a:solidFill>
                  <a:srgbClr val="FF0000"/>
                </a:solidFill>
                <a:effectLst/>
                <a:latin typeface="Droid Arabic Kufi"/>
              </a:rPr>
              <a:t>إذا كان المرجع عبارة عن صحيفة فتُكتب وفقًا لهذا النسق:</a:t>
            </a:r>
            <a:endParaRPr lang="ar-IQ" b="0" i="0" dirty="0">
              <a:solidFill>
                <a:srgbClr val="FF0000"/>
              </a:solidFill>
              <a:effectLst/>
              <a:latin typeface="Droid Arabic Kufi"/>
            </a:endParaRPr>
          </a:p>
          <a:p>
            <a:pPr algn="r" rtl="1"/>
            <a:r>
              <a:rPr lang="ar-IQ" b="0" i="0" dirty="0">
                <a:solidFill>
                  <a:srgbClr val="000000"/>
                </a:solidFill>
                <a:effectLst/>
                <a:latin typeface="Droid Arabic Kufi"/>
              </a:rPr>
              <a:t>اسم الكاتب - عنوان المقال - اسم الصحيفة - تاريخ صدورها - الصفحة.</a:t>
            </a:r>
            <a:endParaRPr lang="ar-IQ" b="0" i="0" dirty="0">
              <a:solidFill>
                <a:srgbClr val="333333"/>
              </a:solidFill>
              <a:effectLst/>
              <a:latin typeface="Droid Arabic Kufi"/>
            </a:endParaRPr>
          </a:p>
          <a:p>
            <a:pPr algn="r" rtl="1"/>
            <a:r>
              <a:rPr lang="ar-IQ" b="0" i="0" u="sng" dirty="0">
                <a:solidFill>
                  <a:srgbClr val="FF0000"/>
                </a:solidFill>
                <a:effectLst/>
                <a:latin typeface="Droid Arabic Kufi"/>
              </a:rPr>
              <a:t>إذا كان المرجع عبارة عن بحث مقدم لمؤتمرات علمية:</a:t>
            </a:r>
            <a:endParaRPr lang="ar-IQ" b="0" i="0" dirty="0">
              <a:solidFill>
                <a:srgbClr val="FF0000"/>
              </a:solidFill>
              <a:effectLst/>
              <a:latin typeface="Droid Arabic Kufi"/>
            </a:endParaRPr>
          </a:p>
          <a:p>
            <a:pPr algn="r" rtl="1"/>
            <a:r>
              <a:rPr lang="ar-IQ" b="0" i="0" dirty="0">
                <a:solidFill>
                  <a:srgbClr val="000000"/>
                </a:solidFill>
                <a:effectLst/>
                <a:latin typeface="Droid Arabic Kufi"/>
              </a:rPr>
              <a:t>اسم المؤلف - عنوان البحث - موضوع المؤتمر - مكان انعقاد المؤتمر - تاريخ انعقاده.</a:t>
            </a:r>
            <a:endParaRPr lang="ar-IQ" b="0" i="0" dirty="0">
              <a:solidFill>
                <a:srgbClr val="333333"/>
              </a:solidFill>
              <a:effectLst/>
              <a:latin typeface="Droid Arabic Kufi"/>
            </a:endParaRPr>
          </a:p>
          <a:p>
            <a:pPr algn="r" rtl="1"/>
            <a:r>
              <a:rPr lang="ar-IQ" b="0" i="0" u="sng" dirty="0">
                <a:solidFill>
                  <a:srgbClr val="FF0000"/>
                </a:solidFill>
                <a:effectLst/>
                <a:latin typeface="Droid Arabic Kufi"/>
              </a:rPr>
              <a:t>إذا كان المرجع عبارة عن موقع إلكتروني:</a:t>
            </a:r>
            <a:endParaRPr lang="ar-IQ" b="0" i="0" dirty="0">
              <a:solidFill>
                <a:srgbClr val="FF0000"/>
              </a:solidFill>
              <a:effectLst/>
              <a:latin typeface="Droid Arabic Kufi"/>
            </a:endParaRPr>
          </a:p>
          <a:p>
            <a:pPr algn="r" rtl="1"/>
            <a:r>
              <a:rPr lang="ar-IQ" b="0" i="0" dirty="0">
                <a:solidFill>
                  <a:srgbClr val="000000"/>
                </a:solidFill>
                <a:effectLst/>
                <a:latin typeface="Droid Arabic Kufi"/>
              </a:rPr>
              <a:t>اسم الموقع – اليوم – الشهر - السنة.</a:t>
            </a:r>
            <a:endParaRPr lang="ar-IQ" b="0" i="0" dirty="0">
              <a:solidFill>
                <a:srgbClr val="333333"/>
              </a:solidFill>
              <a:effectLst/>
              <a:latin typeface="Droid Arabic Kufi"/>
            </a:endParaRPr>
          </a:p>
        </p:txBody>
      </p:sp>
    </p:spTree>
    <p:extLst>
      <p:ext uri="{BB962C8B-B14F-4D97-AF65-F5344CB8AC3E}">
        <p14:creationId xmlns:p14="http://schemas.microsoft.com/office/powerpoint/2010/main" val="60351454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1914</TotalTime>
  <Words>1886</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AbdoMaster-Black</vt:lpstr>
      <vt:lpstr>AbdoMaster-Regular</vt:lpstr>
      <vt:lpstr>Arial</vt:lpstr>
      <vt:lpstr>Calibri</vt:lpstr>
      <vt:lpstr>Century Gothic</vt:lpstr>
      <vt:lpstr>Droid Arabic Kufi</vt:lpstr>
      <vt:lpstr>Wingdings 3</vt:lpstr>
      <vt:lpstr>Wisp</vt:lpstr>
      <vt:lpstr>كلية الفنون الجميلة – قسم الفنون التشكيلية أصول البحث محاضرة رقم (16)  كتابة مراجع البحث   2021-2022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الفنون الجميلة – قسم الفنون التشكيلية أصول البحث محاضرة رقم (1) 2021-2022</dc:title>
  <dc:creator>namer albayaty</dc:creator>
  <cp:lastModifiedBy>namer albayaty</cp:lastModifiedBy>
  <cp:revision>62</cp:revision>
  <dcterms:created xsi:type="dcterms:W3CDTF">2021-10-16T09:17:45Z</dcterms:created>
  <dcterms:modified xsi:type="dcterms:W3CDTF">2022-05-07T09:39:10Z</dcterms:modified>
</cp:coreProperties>
</file>