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8" r:id="rId4"/>
    <p:sldId id="274" r:id="rId5"/>
    <p:sldId id="275" r:id="rId6"/>
    <p:sldId id="271" r:id="rId7"/>
    <p:sldId id="267" r:id="rId8"/>
    <p:sldId id="269" r:id="rId9"/>
    <p:sldId id="290" r:id="rId10"/>
    <p:sldId id="291" r:id="rId11"/>
    <p:sldId id="260" r:id="rId12"/>
    <p:sldId id="262" r:id="rId13"/>
    <p:sldId id="261" r:id="rId14"/>
    <p:sldId id="263" r:id="rId15"/>
    <p:sldId id="270" r:id="rId16"/>
    <p:sldId id="297" r:id="rId17"/>
    <p:sldId id="259" r:id="rId18"/>
    <p:sldId id="264" r:id="rId19"/>
    <p:sldId id="265" r:id="rId20"/>
    <p:sldId id="292" r:id="rId21"/>
    <p:sldId id="293" r:id="rId22"/>
    <p:sldId id="294" r:id="rId23"/>
    <p:sldId id="295" r:id="rId24"/>
    <p:sldId id="266" r:id="rId25"/>
    <p:sldId id="296" r:id="rId26"/>
    <p:sldId id="268" r:id="rId27"/>
    <p:sldId id="298" r:id="rId28"/>
    <p:sldId id="277" r:id="rId29"/>
    <p:sldId id="276" r:id="rId30"/>
    <p:sldId id="278" r:id="rId31"/>
    <p:sldId id="279"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varScale="1">
        <p:scale>
          <a:sx n="90" d="100"/>
          <a:sy n="90" d="100"/>
        </p:scale>
        <p:origin x="57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00507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81321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0378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960456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089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191441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3040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83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61236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59306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D4C0A-FFFA-405A-99C3-C6B7C2B7B232}" type="datetimeFigureOut">
              <a:rPr lang="en-US" smtClean="0"/>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0752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D4C0A-FFFA-405A-99C3-C6B7C2B7B232}" type="datetimeFigureOut">
              <a:rPr lang="en-US" smtClean="0"/>
              <a:t>5/28/2022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958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D4C0A-FFFA-405A-99C3-C6B7C2B7B232}" type="datetimeFigureOut">
              <a:rPr lang="en-US" smtClean="0"/>
              <a:t>5/28/2022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11959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4C0A-FFFA-405A-99C3-C6B7C2B7B232}" type="datetimeFigureOut">
              <a:rPr lang="en-US" smtClean="0"/>
              <a:t>5/28/2022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70813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84648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39225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AD4C0A-FFFA-405A-99C3-C6B7C2B7B232}" type="datetimeFigureOut">
              <a:rPr lang="en-US" smtClean="0"/>
              <a:t>5/28/2022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C26A83-F26E-4BA0-9344-13532DBBCC38}" type="slidenum">
              <a:rPr lang="en-US" smtClean="0"/>
              <a:t>‹#›</a:t>
            </a:fld>
            <a:endParaRPr lang="en-US"/>
          </a:p>
        </p:txBody>
      </p:sp>
    </p:spTree>
    <p:extLst>
      <p:ext uri="{BB962C8B-B14F-4D97-AF65-F5344CB8AC3E}">
        <p14:creationId xmlns:p14="http://schemas.microsoft.com/office/powerpoint/2010/main" val="3395305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D753-91E5-461F-B9A3-8E80784D2D8B}"/>
              </a:ext>
            </a:extLst>
          </p:cNvPr>
          <p:cNvSpPr>
            <a:spLocks noGrp="1"/>
          </p:cNvSpPr>
          <p:nvPr>
            <p:ph type="ctrTitle"/>
          </p:nvPr>
        </p:nvSpPr>
        <p:spPr>
          <a:xfrm>
            <a:off x="1581495" y="2952980"/>
            <a:ext cx="7766936" cy="1646302"/>
          </a:xfrm>
        </p:spPr>
        <p:txBody>
          <a:bodyPr>
            <a:noAutofit/>
          </a:bodyPr>
          <a:lstStyle/>
          <a:p>
            <a:pPr algn="ctr"/>
            <a:r>
              <a:rPr lang="ar-IQ" sz="3600" dirty="0">
                <a:solidFill>
                  <a:srgbClr val="FF0000"/>
                </a:solidFill>
              </a:rPr>
              <a:t>كلية الفنون الجميلة – قسم الفنون التشكيلية</a:t>
            </a:r>
            <a:br>
              <a:rPr lang="ar-IQ" sz="3600" dirty="0">
                <a:solidFill>
                  <a:srgbClr val="FF0000"/>
                </a:solidFill>
              </a:rPr>
            </a:br>
            <a:r>
              <a:rPr lang="ar-IQ" sz="4800" b="1" dirty="0">
                <a:solidFill>
                  <a:schemeClr val="tx1"/>
                </a:solidFill>
                <a:latin typeface="AbdoMaster-Black" panose="02000500030000020004" pitchFamily="50" charset="-78"/>
                <a:cs typeface="AbdoMaster-Black" panose="02000500030000020004" pitchFamily="50" charset="-78"/>
              </a:rPr>
              <a:t>أصول البحث</a:t>
            </a:r>
            <a:br>
              <a:rPr lang="ar-IQ" sz="3600" dirty="0">
                <a:solidFill>
                  <a:srgbClr val="FF0000"/>
                </a:solidFill>
              </a:rPr>
            </a:br>
            <a:r>
              <a:rPr lang="ar-IQ" sz="3600" dirty="0">
                <a:solidFill>
                  <a:srgbClr val="FF0000"/>
                </a:solidFill>
              </a:rPr>
              <a:t>محاضرة رقم (6)+ (7) </a:t>
            </a:r>
            <a:br>
              <a:rPr lang="ar-IQ" sz="3600" dirty="0">
                <a:solidFill>
                  <a:srgbClr val="FF0000"/>
                </a:solidFill>
              </a:rPr>
            </a:br>
            <a:br>
              <a:rPr lang="ar-IQ" sz="3600" dirty="0">
                <a:solidFill>
                  <a:srgbClr val="FF0000"/>
                </a:solidFill>
              </a:rPr>
            </a:br>
            <a:r>
              <a:rPr lang="ar-IQ" sz="3600" b="1" dirty="0">
                <a:solidFill>
                  <a:schemeClr val="tx1"/>
                </a:solidFill>
                <a:latin typeface="AbdoMaster-Black" panose="02000500030000020004" pitchFamily="50" charset="-78"/>
                <a:cs typeface="AbdoMaster-Black" panose="02000500030000020004" pitchFamily="50" charset="-78"/>
              </a:rPr>
              <a:t>منهج البحث التجريبي</a:t>
            </a:r>
            <a:br>
              <a:rPr lang="ar-IQ" sz="3600" dirty="0">
                <a:solidFill>
                  <a:srgbClr val="FF0000"/>
                </a:solidFill>
              </a:rPr>
            </a:br>
            <a:r>
              <a:rPr lang="ar-IQ" sz="3600" dirty="0">
                <a:solidFill>
                  <a:srgbClr val="FF0000"/>
                </a:solidFill>
              </a:rPr>
              <a:t>2021-2022</a:t>
            </a:r>
            <a:endParaRPr lang="en-US" sz="3600" dirty="0">
              <a:solidFill>
                <a:srgbClr val="FF0000"/>
              </a:solidFill>
            </a:endParaRPr>
          </a:p>
        </p:txBody>
      </p:sp>
      <p:sp>
        <p:nvSpPr>
          <p:cNvPr id="3" name="Subtitle 2">
            <a:extLst>
              <a:ext uri="{FF2B5EF4-FFF2-40B4-BE49-F238E27FC236}">
                <a16:creationId xmlns:a16="http://schemas.microsoft.com/office/drawing/2014/main" id="{234947B6-4E2D-41EA-B49C-381586A48F80}"/>
              </a:ext>
            </a:extLst>
          </p:cNvPr>
          <p:cNvSpPr>
            <a:spLocks noGrp="1"/>
          </p:cNvSpPr>
          <p:nvPr>
            <p:ph type="subTitle" idx="1"/>
          </p:nvPr>
        </p:nvSpPr>
        <p:spPr>
          <a:xfrm>
            <a:off x="1581495" y="5284210"/>
            <a:ext cx="7766936" cy="1096899"/>
          </a:xfrm>
        </p:spPr>
        <p:txBody>
          <a:bodyPr>
            <a:normAutofit fontScale="92500" lnSpcReduction="20000"/>
          </a:bodyPr>
          <a:lstStyle/>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أستاذ المادة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الأستاذ الدكتور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نمير قاسم خلف </a:t>
            </a:r>
            <a:endParaRPr lang="en-US" sz="2400" b="1" dirty="0">
              <a:solidFill>
                <a:schemeClr val="tx1">
                  <a:lumMod val="75000"/>
                  <a:lumOff val="25000"/>
                </a:schemeClr>
              </a:solidFill>
              <a:latin typeface="AbdoMaster-Regular" panose="02000500030000020004" pitchFamily="50" charset="-78"/>
              <a:cs typeface="AbdoMaster-Regular" panose="02000500030000020004" pitchFamily="50" charset="-78"/>
            </a:endParaRPr>
          </a:p>
        </p:txBody>
      </p:sp>
    </p:spTree>
    <p:extLst>
      <p:ext uri="{BB962C8B-B14F-4D97-AF65-F5344CB8AC3E}">
        <p14:creationId xmlns:p14="http://schemas.microsoft.com/office/powerpoint/2010/main" val="1250815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277574" y="1684983"/>
            <a:ext cx="7866426" cy="2677656"/>
          </a:xfrm>
          <a:prstGeom prst="rect">
            <a:avLst/>
          </a:prstGeom>
          <a:noFill/>
        </p:spPr>
        <p:txBody>
          <a:bodyPr wrap="square" rtlCol="0">
            <a:spAutoFit/>
          </a:bodyPr>
          <a:lstStyle/>
          <a:p>
            <a:pPr algn="r"/>
            <a:r>
              <a:rPr lang="en-US" sz="2800" b="1" i="0" dirty="0">
                <a:solidFill>
                  <a:srgbClr val="FF0000"/>
                </a:solidFill>
                <a:effectLst/>
                <a:latin typeface="Noto Kufi Arabic"/>
              </a:rPr>
              <a:t>: Evaluation </a:t>
            </a:r>
            <a:r>
              <a:rPr lang="ar-IQ" sz="2800" b="1" i="0" dirty="0">
                <a:solidFill>
                  <a:srgbClr val="FF0000"/>
                </a:solidFill>
                <a:effectLst/>
                <a:latin typeface="Noto Kufi Arabic"/>
              </a:rPr>
              <a:t>التقييم</a:t>
            </a:r>
            <a:endParaRPr lang="en-US" sz="2800" b="1" i="0" dirty="0">
              <a:solidFill>
                <a:srgbClr val="FF0000"/>
              </a:solidFill>
              <a:effectLst/>
              <a:latin typeface="Noto Kufi Arabic"/>
            </a:endParaRPr>
          </a:p>
          <a:p>
            <a:pPr algn="r"/>
            <a:br>
              <a:rPr lang="en-US" sz="2800" dirty="0"/>
            </a:br>
            <a:r>
              <a:rPr lang="ar-IQ" sz="2800" dirty="0">
                <a:solidFill>
                  <a:srgbClr val="222222"/>
                </a:solidFill>
                <a:latin typeface="Times New Roman" panose="02020603050405020304" pitchFamily="18" charset="0"/>
                <a:cs typeface="Times New Roman" panose="02020603050405020304" pitchFamily="18" charset="0"/>
              </a:rPr>
              <a:t>في المرحلة الخامسة في دورة المنهج التجريبي يستعرض الباحث كل ما جمعه من بياناتٍ وحججٍ داعمةٍ مع النتائج التي آل إليه بحثه ودراسته، ويكشف عن قيود التجربة والفرضيات، كما ينبغي عليه اقتراح نصائحَ للاستمرارية في البحث بتعمقٍ مستقبلًا..</a:t>
            </a:r>
          </a:p>
        </p:txBody>
      </p:sp>
    </p:spTree>
    <p:extLst>
      <p:ext uri="{BB962C8B-B14F-4D97-AF65-F5344CB8AC3E}">
        <p14:creationId xmlns:p14="http://schemas.microsoft.com/office/powerpoint/2010/main" val="31581949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662016" y="629921"/>
            <a:ext cx="9043844" cy="5324535"/>
          </a:xfrm>
          <a:prstGeom prst="rect">
            <a:avLst/>
          </a:prstGeom>
          <a:noFill/>
        </p:spPr>
        <p:txBody>
          <a:bodyPr wrap="square" rtlCol="0">
            <a:spAutoFit/>
          </a:bodyPr>
          <a:lstStyle/>
          <a:p>
            <a:pPr algn="r"/>
            <a:r>
              <a:rPr lang="ar-IQ" sz="2400" b="1" dirty="0">
                <a:solidFill>
                  <a:srgbClr val="FF0000"/>
                </a:solidFill>
                <a:latin typeface="Times New Roman" panose="02020603050405020304" pitchFamily="18" charset="0"/>
                <a:cs typeface="Times New Roman" panose="02020603050405020304" pitchFamily="18" charset="0"/>
              </a:rPr>
              <a:t>المنهج التجريبي في البحث العلمي</a:t>
            </a:r>
          </a:p>
          <a:p>
            <a:pPr algn="r"/>
            <a:r>
              <a:rPr lang="ar-IQ" sz="2400" dirty="0">
                <a:solidFill>
                  <a:srgbClr val="222222"/>
                </a:solidFill>
                <a:latin typeface="Times New Roman" panose="02020603050405020304" pitchFamily="18" charset="0"/>
                <a:cs typeface="Times New Roman" panose="02020603050405020304" pitchFamily="18" charset="0"/>
              </a:rPr>
              <a:t>يمكن للباحث اعتماد مجموعةٍ من خطوات المنهج التجريبي في البحث العلمي ليكون شاملًا متكاملًا يستطيع القارئ الوصول إلى الاستنتاجات والمعلومات بسهولةٍ، وتتمثل بما يلي:</a:t>
            </a:r>
          </a:p>
          <a:p>
            <a:pPr algn="r"/>
            <a:r>
              <a:rPr lang="ar-IQ" sz="2400" b="1" u="sng" dirty="0">
                <a:solidFill>
                  <a:srgbClr val="222222"/>
                </a:solidFill>
                <a:latin typeface="Times New Roman" panose="02020603050405020304" pitchFamily="18" charset="0"/>
                <a:cs typeface="Times New Roman" panose="02020603050405020304" pitchFamily="18" charset="0"/>
              </a:rPr>
              <a:t>تحديد القضية: </a:t>
            </a:r>
            <a:r>
              <a:rPr lang="ar-IQ" sz="2400" dirty="0">
                <a:solidFill>
                  <a:srgbClr val="222222"/>
                </a:solidFill>
                <a:latin typeface="Times New Roman" panose="02020603050405020304" pitchFamily="18" charset="0"/>
                <a:cs typeface="Times New Roman" panose="02020603050405020304" pitchFamily="18" charset="0"/>
              </a:rPr>
              <a:t>خطوةٌ مشتركةٌ بين جميع خطوات المنهج التجريبي في البحوث المختلفة، إذ تساعد على تحديد الهدف الرئيسي من البحث، والتعرف على العقبات المتوقعة والبيانات المتوفرة حوله.</a:t>
            </a:r>
          </a:p>
          <a:p>
            <a:pPr algn="r"/>
            <a:r>
              <a:rPr lang="ar-IQ" sz="2400" b="1" u="sng" dirty="0">
                <a:solidFill>
                  <a:srgbClr val="222222"/>
                </a:solidFill>
                <a:latin typeface="Times New Roman" panose="02020603050405020304" pitchFamily="18" charset="0"/>
                <a:cs typeface="Times New Roman" panose="02020603050405020304" pitchFamily="18" charset="0"/>
              </a:rPr>
              <a:t>تحديد النظريات: </a:t>
            </a:r>
            <a:r>
              <a:rPr lang="ar-IQ" sz="2400" dirty="0">
                <a:solidFill>
                  <a:srgbClr val="222222"/>
                </a:solidFill>
                <a:latin typeface="Times New Roman" panose="02020603050405020304" pitchFamily="18" charset="0"/>
                <a:cs typeface="Times New Roman" panose="02020603050405020304" pitchFamily="18" charset="0"/>
              </a:rPr>
              <a:t>ينفرد البحث العلمي باعتماده لزومًا على وجود النظريات وبرهنتها، بحيث يكون الباحث قادرًا على إقناع القارئ بالنهج واستنتاجاته.</a:t>
            </a:r>
          </a:p>
          <a:p>
            <a:pPr algn="r"/>
            <a:r>
              <a:rPr lang="ar-IQ" sz="2400" b="1" u="sng" dirty="0">
                <a:solidFill>
                  <a:srgbClr val="222222"/>
                </a:solidFill>
                <a:latin typeface="Times New Roman" panose="02020603050405020304" pitchFamily="18" charset="0"/>
                <a:cs typeface="Times New Roman" panose="02020603050405020304" pitchFamily="18" charset="0"/>
              </a:rPr>
              <a:t>تحديد الفرضيات: </a:t>
            </a:r>
            <a:r>
              <a:rPr lang="ar-IQ" sz="2400" dirty="0">
                <a:solidFill>
                  <a:srgbClr val="222222"/>
                </a:solidFill>
                <a:latin typeface="Times New Roman" panose="02020603050405020304" pitchFamily="18" charset="0"/>
                <a:cs typeface="Times New Roman" panose="02020603050405020304" pitchFamily="18" charset="0"/>
              </a:rPr>
              <a:t>وضع المتغيرات والظروف المتفاوتة تحت مجهر الدراسة، وتحديد العلاقة بينهما، كما تدرس مدى قابلية الفرضيات للتجريب والبحث.</a:t>
            </a:r>
          </a:p>
          <a:p>
            <a:pPr algn="r"/>
            <a:r>
              <a:rPr lang="ar-IQ" sz="2400" b="1" u="sng" dirty="0">
                <a:solidFill>
                  <a:srgbClr val="222222"/>
                </a:solidFill>
                <a:latin typeface="Times New Roman" panose="02020603050405020304" pitchFamily="18" charset="0"/>
                <a:cs typeface="Times New Roman" panose="02020603050405020304" pitchFamily="18" charset="0"/>
              </a:rPr>
              <a:t>المنهجية: </a:t>
            </a:r>
            <a:r>
              <a:rPr lang="ar-IQ" sz="2400" dirty="0">
                <a:solidFill>
                  <a:srgbClr val="222222"/>
                </a:solidFill>
                <a:latin typeface="Times New Roman" panose="02020603050405020304" pitchFamily="18" charset="0"/>
                <a:cs typeface="Times New Roman" panose="02020603050405020304" pitchFamily="18" charset="0"/>
              </a:rPr>
              <a:t>الباحث في هذه المرحلة من مراحل المنهج التجريبي يرصد ما يمكن استخدامه من استراتيجياتٍ والفائدة المتوقعة منها.</a:t>
            </a:r>
          </a:p>
          <a:p>
            <a:pPr algn="r"/>
            <a:r>
              <a:rPr lang="ar-IQ" sz="2400" b="1" u="sng" dirty="0">
                <a:solidFill>
                  <a:srgbClr val="222222"/>
                </a:solidFill>
                <a:latin typeface="Times New Roman" panose="02020603050405020304" pitchFamily="18" charset="0"/>
                <a:cs typeface="Times New Roman" panose="02020603050405020304" pitchFamily="18" charset="0"/>
              </a:rPr>
              <a:t>استقطاب العينات: </a:t>
            </a:r>
            <a:r>
              <a:rPr lang="ar-IQ" sz="2400" dirty="0">
                <a:solidFill>
                  <a:srgbClr val="222222"/>
                </a:solidFill>
                <a:latin typeface="Times New Roman" panose="02020603050405020304" pitchFamily="18" charset="0"/>
                <a:cs typeface="Times New Roman" panose="02020603050405020304" pitchFamily="18" charset="0"/>
              </a:rPr>
              <a:t>تتفاوت ماهية العينات وتختلف، من الممكن أن تكون أحداثًا موثوقةً وأشخاصًا أيضًا لإكمال إجراءات البحث</a:t>
            </a:r>
            <a:r>
              <a:rPr lang="ar-IQ" sz="2800" b="0" i="0" dirty="0">
                <a:solidFill>
                  <a:srgbClr val="222222"/>
                </a:solidFill>
                <a:effectLst/>
                <a:latin typeface="Noto Naskh Arabic UI"/>
              </a:rPr>
              <a:t>.</a:t>
            </a:r>
          </a:p>
        </p:txBody>
      </p:sp>
    </p:spTree>
    <p:extLst>
      <p:ext uri="{BB962C8B-B14F-4D97-AF65-F5344CB8AC3E}">
        <p14:creationId xmlns:p14="http://schemas.microsoft.com/office/powerpoint/2010/main" val="661166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1114A-0DDA-4217-A668-F56D553EFB2E}"/>
              </a:ext>
            </a:extLst>
          </p:cNvPr>
          <p:cNvSpPr txBox="1"/>
          <p:nvPr/>
        </p:nvSpPr>
        <p:spPr>
          <a:xfrm>
            <a:off x="596193" y="1333375"/>
            <a:ext cx="8966448" cy="3892861"/>
          </a:xfrm>
          <a:prstGeom prst="rect">
            <a:avLst/>
          </a:prstGeom>
          <a:noFill/>
        </p:spPr>
        <p:txBody>
          <a:bodyPr wrap="square" rtlCol="0">
            <a:spAutoFit/>
          </a:bodyPr>
          <a:lstStyle/>
          <a:p>
            <a:pPr algn="r">
              <a:lnSpc>
                <a:spcPct val="150000"/>
              </a:lnSpc>
            </a:pPr>
            <a:r>
              <a:rPr lang="ar-IQ" sz="2800" b="1" i="0" dirty="0">
                <a:solidFill>
                  <a:srgbClr val="222222"/>
                </a:solidFill>
                <a:effectLst/>
                <a:latin typeface="Times New Roman" panose="02020603050405020304" pitchFamily="18" charset="0"/>
                <a:cs typeface="Times New Roman" panose="02020603050405020304" pitchFamily="18" charset="0"/>
              </a:rPr>
              <a:t>المنهج التجريبي في العلوم الانسانية</a:t>
            </a:r>
          </a:p>
          <a:p>
            <a:pPr algn="r">
              <a:lnSpc>
                <a:spcPct val="150000"/>
              </a:lnSpc>
            </a:pPr>
            <a:r>
              <a:rPr lang="ar-IQ" sz="2800" b="0" i="0" dirty="0">
                <a:solidFill>
                  <a:srgbClr val="222222"/>
                </a:solidFill>
                <a:effectLst/>
                <a:latin typeface="Times New Roman" panose="02020603050405020304" pitchFamily="18" charset="0"/>
                <a:cs typeface="Times New Roman" panose="02020603050405020304" pitchFamily="18" charset="0"/>
              </a:rPr>
              <a:t>يرتكز المنهج التجريبي في العلوم الإنسانية على ما يأتي به العلماء من أعمالٍ وتجاربَ لتصوير الأبحاث تجريبيًّا، وقد يترك أثرًا في استكشافِ المزيد من النماذج الفعالة في إعادة صياغة العمل والتوسع به تحت مظلة العمل الإنساني، كما يمكن الإتيانِ بمنعطفاتٍ تجريبيةٍ مستحدثةٍ ضمن السياق، وأيضًا منح العلوم الإنسانية طابعًا مؤسسيًّا ضمن المختبرات والمراكز التي تعنى بالعلوم الإنسانية.</a:t>
            </a:r>
          </a:p>
        </p:txBody>
      </p:sp>
    </p:spTree>
    <p:extLst>
      <p:ext uri="{BB962C8B-B14F-4D97-AF65-F5344CB8AC3E}">
        <p14:creationId xmlns:p14="http://schemas.microsoft.com/office/powerpoint/2010/main" val="3374210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829339" y="1039918"/>
            <a:ext cx="9452345" cy="4457952"/>
          </a:xfrm>
          <a:prstGeom prst="rect">
            <a:avLst/>
          </a:prstGeom>
          <a:noFill/>
        </p:spPr>
        <p:txBody>
          <a:bodyPr wrap="square" rtlCol="0">
            <a:spAutoFit/>
          </a:bodyPr>
          <a:lstStyle/>
          <a:p>
            <a:pPr algn="r">
              <a:lnSpc>
                <a:spcPct val="150000"/>
              </a:lnSpc>
            </a:pPr>
            <a:r>
              <a:rPr lang="ar-IQ" sz="2400" b="1" i="0" dirty="0">
                <a:solidFill>
                  <a:srgbClr val="222222"/>
                </a:solidFill>
                <a:effectLst/>
                <a:latin typeface="Times New Roman" panose="02020603050405020304" pitchFamily="18" charset="0"/>
                <a:cs typeface="Times New Roman" panose="02020603050405020304" pitchFamily="18" charset="0"/>
              </a:rPr>
              <a:t>المنهج التجريبي في الفنون </a:t>
            </a:r>
          </a:p>
          <a:p>
            <a:pPr algn="r">
              <a:lnSpc>
                <a:spcPct val="150000"/>
              </a:lnSpc>
            </a:pPr>
            <a:r>
              <a:rPr lang="ar-IQ" sz="2400" b="0" i="0" dirty="0">
                <a:solidFill>
                  <a:srgbClr val="222222"/>
                </a:solidFill>
                <a:effectLst/>
                <a:latin typeface="Times New Roman" panose="02020603050405020304" pitchFamily="18" charset="0"/>
                <a:cs typeface="Times New Roman" panose="02020603050405020304" pitchFamily="18" charset="0"/>
              </a:rPr>
              <a:t>تتصف مسألة اختيار منهج بحثٍ ما في بحوث الفنون بأنّها أمرٌ صعبٌ للغاية، ويأتي ذلك بحكم نوعية البحث والإطار الفكري والموضوع العام له، وفي حال عدم استخدام منهجٍ مثاليٍّ للبحث فإن النتائج ستكون غير واقعيةٍ؛ لذلك لا بد أن يكون الباحث على اطلاعٍ ودرايةٍ بالمناهج العلمية والعملية التي يمكن استخدامها، ويمكن استخدام المنهج التجريبي لغاياتِ التحكم بالعوامل المسببة للحوادث والأمور المساهمة في تحديد الآثار سواءً كانت مجتمعةً أو مشتتةً لغايات التنبؤ، ويتخذ بدوره طبيعة نظرية ضمن نظامٍ عمليٍّ تحليليٍّ مقننٍ ضمن بيئاتٍ منظمةٍ خاصة قادرةً على وصف كل ما يحدث تبعًا لضبط الباحث وتحكمه بالعوامل الخارجية والبيئات البحثية.</a:t>
            </a:r>
          </a:p>
        </p:txBody>
      </p:sp>
    </p:spTree>
    <p:extLst>
      <p:ext uri="{BB962C8B-B14F-4D97-AF65-F5344CB8AC3E}">
        <p14:creationId xmlns:p14="http://schemas.microsoft.com/office/powerpoint/2010/main" val="3104276451"/>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459506" y="642565"/>
            <a:ext cx="9239693" cy="5174493"/>
          </a:xfrm>
          <a:prstGeom prst="rect">
            <a:avLst/>
          </a:prstGeom>
          <a:noFill/>
        </p:spPr>
        <p:txBody>
          <a:bodyPr wrap="square" rtlCol="0">
            <a:spAutoFit/>
          </a:bodyPr>
          <a:lstStyle/>
          <a:p>
            <a:pPr algn="r">
              <a:lnSpc>
                <a:spcPct val="150000"/>
              </a:lnSpc>
            </a:pPr>
            <a:r>
              <a:rPr lang="ar-IQ" sz="3200" b="1" i="0" dirty="0">
                <a:solidFill>
                  <a:srgbClr val="222222"/>
                </a:solidFill>
                <a:effectLst/>
                <a:latin typeface="Times New Roman" panose="02020603050405020304" pitchFamily="18" charset="0"/>
                <a:cs typeface="Times New Roman" panose="02020603050405020304" pitchFamily="18" charset="0"/>
              </a:rPr>
              <a:t>المنهج التجريبي في الفلسفة</a:t>
            </a:r>
          </a:p>
          <a:p>
            <a:pPr algn="r">
              <a:lnSpc>
                <a:spcPct val="150000"/>
              </a:lnSpc>
            </a:pPr>
            <a:r>
              <a:rPr lang="ar-IQ" sz="3200" b="0" i="0" dirty="0">
                <a:solidFill>
                  <a:srgbClr val="222222"/>
                </a:solidFill>
                <a:effectLst/>
                <a:latin typeface="Times New Roman" panose="02020603050405020304" pitchFamily="18" charset="0"/>
                <a:cs typeface="Times New Roman" panose="02020603050405020304" pitchFamily="18" charset="0"/>
              </a:rPr>
              <a:t>يعرف أيضًا باسم الفلسفة التجريبية، ويعد منهجًا له تخصصات متعددة يستقطب الأفكار السالفة ضمن مجالاتٍ منفردةٍ، ويطغى عليه الجمع بين الأساليب التجريبية المقترنة بعلم النفس وأنواع العلوم المعرفية، وأيضًا أنواع الأسئلة والأطر النظرية المقترنة بالفلسفة، ويعتمد المنهج التجريبي في الفلسفة على التركيز على كيفية تفكير الأفراد وما يشعرون به بأعلى درجات الأهمية حول ما يدور بالأذهان من تساؤلاتٍ</a:t>
            </a:r>
          </a:p>
        </p:txBody>
      </p:sp>
    </p:spTree>
    <p:extLst>
      <p:ext uri="{BB962C8B-B14F-4D97-AF65-F5344CB8AC3E}">
        <p14:creationId xmlns:p14="http://schemas.microsoft.com/office/powerpoint/2010/main" val="2727559463"/>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513694" y="428178"/>
            <a:ext cx="9511654" cy="4955203"/>
          </a:xfrm>
          <a:prstGeom prst="rect">
            <a:avLst/>
          </a:prstGeom>
          <a:noFill/>
        </p:spPr>
        <p:txBody>
          <a:bodyPr wrap="square" rtlCol="0">
            <a:spAutoFit/>
          </a:bodyPr>
          <a:lstStyle/>
          <a:p>
            <a:pPr algn="r"/>
            <a:r>
              <a:rPr lang="ar-IQ" sz="3600" b="1" dirty="0">
                <a:solidFill>
                  <a:srgbClr val="FF0000"/>
                </a:solidFill>
                <a:latin typeface="Times New Roman" panose="02020603050405020304" pitchFamily="18" charset="0"/>
                <a:cs typeface="Times New Roman" panose="02020603050405020304" pitchFamily="18" charset="0"/>
              </a:rPr>
              <a:t>المنهج التجريبي في البحث التربوي</a:t>
            </a:r>
          </a:p>
          <a:p>
            <a:pPr algn="r"/>
            <a:r>
              <a:rPr lang="ar-IQ" sz="2800" dirty="0">
                <a:solidFill>
                  <a:srgbClr val="222222"/>
                </a:solidFill>
                <a:latin typeface="Times New Roman" panose="02020603050405020304" pitchFamily="18" charset="0"/>
                <a:cs typeface="Times New Roman" panose="02020603050405020304" pitchFamily="18" charset="0"/>
              </a:rPr>
              <a:t>بالنسبة للباحث الذي ينوي إعداد بحثٍ تربويٍّ بصرف النظر عن اختصاصه، فإن الخطوات أدناه لا بد منها:</a:t>
            </a:r>
          </a:p>
          <a:p>
            <a:pPr algn="r"/>
            <a:r>
              <a:rPr lang="ar-IQ" sz="2800" b="1" u="sng" dirty="0">
                <a:solidFill>
                  <a:srgbClr val="222222"/>
                </a:solidFill>
                <a:latin typeface="Times New Roman" panose="02020603050405020304" pitchFamily="18" charset="0"/>
                <a:cs typeface="Times New Roman" panose="02020603050405020304" pitchFamily="18" charset="0"/>
              </a:rPr>
              <a:t>اختبار الموضوع: </a:t>
            </a:r>
            <a:r>
              <a:rPr lang="ar-IQ" sz="2800" dirty="0">
                <a:solidFill>
                  <a:srgbClr val="222222"/>
                </a:solidFill>
                <a:latin typeface="Times New Roman" panose="02020603050405020304" pitchFamily="18" charset="0"/>
                <a:cs typeface="Times New Roman" panose="02020603050405020304" pitchFamily="18" charset="0"/>
              </a:rPr>
              <a:t>البحث التربوي يتخذ موضوعًا عامًا في بداية الأمر يتعلق بمشكلةٍ أو قضيةٍ غير شخصيةٍ، ثم تبدأ الجهود بالتوجه لتضييق نطاق التركيز على قضيةٍ قابلةٍ للبحث تهم الجميع باهتمامٍ شخصيٍّ.</a:t>
            </a:r>
          </a:p>
          <a:p>
            <a:pPr algn="r"/>
            <a:r>
              <a:rPr lang="ar-IQ" sz="2800" b="1" u="sng" dirty="0">
                <a:solidFill>
                  <a:srgbClr val="222222"/>
                </a:solidFill>
                <a:latin typeface="Times New Roman" panose="02020603050405020304" pitchFamily="18" charset="0"/>
                <a:cs typeface="Times New Roman" panose="02020603050405020304" pitchFamily="18" charset="0"/>
              </a:rPr>
              <a:t>تحديد قضية البحث: </a:t>
            </a:r>
            <a:r>
              <a:rPr lang="ar-IQ" sz="2800" dirty="0">
                <a:solidFill>
                  <a:srgbClr val="222222"/>
                </a:solidFill>
                <a:latin typeface="Times New Roman" panose="02020603050405020304" pitchFamily="18" charset="0"/>
                <a:cs typeface="Times New Roman" panose="02020603050405020304" pitchFamily="18" charset="0"/>
              </a:rPr>
              <a:t>عند إلقاء نظرةٍ على محور الموضوع العام، يمكن تحديد المشاكل الأكثر أهميةً، وقد يتطلب الأمر في بعض الأحيان الانغماس في قراءة الكتب والمؤلفات الرئيسية ذات العلاقة والاطلاع على الدراسات السابقة، وفي هذا السياق فإن المشكلة تكون الأمر الأكثر أهمية؛ لذلك فإن البحث يتطلب تخصيص الوقت والجهد للوقوف على الأسئلة بمختلف درجاتها.</a:t>
            </a:r>
          </a:p>
        </p:txBody>
      </p:sp>
    </p:spTree>
    <p:extLst>
      <p:ext uri="{BB962C8B-B14F-4D97-AF65-F5344CB8AC3E}">
        <p14:creationId xmlns:p14="http://schemas.microsoft.com/office/powerpoint/2010/main" val="33626231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414542" y="736650"/>
            <a:ext cx="9511654" cy="5078313"/>
          </a:xfrm>
          <a:prstGeom prst="rect">
            <a:avLst/>
          </a:prstGeom>
          <a:noFill/>
        </p:spPr>
        <p:txBody>
          <a:bodyPr wrap="square" rtlCol="0">
            <a:spAutoFit/>
          </a:bodyPr>
          <a:lstStyle/>
          <a:p>
            <a:pPr algn="r"/>
            <a:r>
              <a:rPr lang="ar-IQ" sz="3600" b="1" u="sng" dirty="0">
                <a:solidFill>
                  <a:srgbClr val="222222"/>
                </a:solidFill>
                <a:latin typeface="Times New Roman" panose="02020603050405020304" pitchFamily="18" charset="0"/>
                <a:cs typeface="Times New Roman" panose="02020603050405020304" pitchFamily="18" charset="0"/>
              </a:rPr>
              <a:t>إجراء مراجعة أدبية: </a:t>
            </a:r>
            <a:r>
              <a:rPr lang="ar-IQ" sz="3600" dirty="0">
                <a:solidFill>
                  <a:srgbClr val="222222"/>
                </a:solidFill>
                <a:latin typeface="Times New Roman" panose="02020603050405020304" pitchFamily="18" charset="0"/>
                <a:cs typeface="Times New Roman" panose="02020603050405020304" pitchFamily="18" charset="0"/>
              </a:rPr>
              <a:t>بعد رصدِ محور البحث والمشكلة فيه؛ فقد آن الأوان للمضي في رحلة بحثٍ مكثفٍ وإجراء مراجعةٍ فكريةٍ وأدبيةٍ حول المحور، ولا بد من تحديد مختلف الدراسات التي ترتبط معها بعلاقةٍ مثل الأدوات والتصاميم والإجراءات المستخدمة في الدراسات، والأهم من ذلك كله الوقوف على النتائج عن كثبٍ وفقًا للمراجعات، ويتطلب ذلك التعرف على كيفية التعمق في القواعد الفكرية الآنية واستكمالها، وأيضًا حيثيات البحث المتوقعة للاستخدام، ولا يمكن تجاهل الأسئلة المطروحة التي تحتاج لمعالجة.</a:t>
            </a:r>
          </a:p>
        </p:txBody>
      </p:sp>
    </p:spTree>
    <p:extLst>
      <p:ext uri="{BB962C8B-B14F-4D97-AF65-F5344CB8AC3E}">
        <p14:creationId xmlns:p14="http://schemas.microsoft.com/office/powerpoint/2010/main" val="16115908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683173" y="643591"/>
            <a:ext cx="9176924" cy="5262979"/>
          </a:xfrm>
          <a:prstGeom prst="rect">
            <a:avLst/>
          </a:prstGeom>
          <a:noFill/>
        </p:spPr>
        <p:txBody>
          <a:bodyPr wrap="square" rtlCol="0">
            <a:spAutoFit/>
          </a:bodyPr>
          <a:lstStyle/>
          <a:p>
            <a:pPr algn="r"/>
            <a:r>
              <a:rPr lang="ar-IQ" sz="2800" b="1" u="sng" dirty="0">
                <a:solidFill>
                  <a:srgbClr val="222222"/>
                </a:solidFill>
                <a:latin typeface="Times New Roman" panose="02020603050405020304" pitchFamily="18" charset="0"/>
                <a:cs typeface="Times New Roman" panose="02020603050405020304" pitchFamily="18" charset="0"/>
              </a:rPr>
              <a:t>طرح الأسئلة والفرضيات: </a:t>
            </a:r>
            <a:r>
              <a:rPr lang="ar-IQ" sz="2800" dirty="0">
                <a:solidFill>
                  <a:srgbClr val="222222"/>
                </a:solidFill>
                <a:latin typeface="Times New Roman" panose="02020603050405020304" pitchFamily="18" charset="0"/>
                <a:cs typeface="Times New Roman" panose="02020603050405020304" pitchFamily="18" charset="0"/>
              </a:rPr>
              <a:t>خطوةٌ مهمةٌ للغاية في سياق المنهج التجريبي في البحث التربوي وعمليات التخطيط، لا بد من إدراج الأسئلة والفرضيات لتوفير الأسس الرئيسية لتخطيط كافة أجزاء الدراسة المتبقية من تصميمٍ وتحليلٍ للبيانات والموارد.</a:t>
            </a:r>
          </a:p>
          <a:p>
            <a:pPr algn="r"/>
            <a:r>
              <a:rPr lang="ar-IQ" sz="2800" b="1" u="sng" dirty="0">
                <a:solidFill>
                  <a:srgbClr val="222222"/>
                </a:solidFill>
                <a:latin typeface="Times New Roman" panose="02020603050405020304" pitchFamily="18" charset="0"/>
                <a:cs typeface="Times New Roman" panose="02020603050405020304" pitchFamily="18" charset="0"/>
              </a:rPr>
              <a:t>اختبار المنهج التجريبي: </a:t>
            </a:r>
            <a:r>
              <a:rPr lang="ar-IQ" sz="2800" dirty="0">
                <a:solidFill>
                  <a:srgbClr val="222222"/>
                </a:solidFill>
                <a:latin typeface="Times New Roman" panose="02020603050405020304" pitchFamily="18" charset="0"/>
                <a:cs typeface="Times New Roman" panose="02020603050405020304" pitchFamily="18" charset="0"/>
              </a:rPr>
              <a:t>قد يصل الباحث عند خطوةٍ معينةٍ ويكتشف عدم موافقة المنهج التجريبي لبحثه، لذلك لا بد من طرح مناهجَ بديلةٍ قد تلبي الغرض.</a:t>
            </a:r>
          </a:p>
          <a:p>
            <a:pPr algn="r"/>
            <a:r>
              <a:rPr lang="ar-IQ" sz="2800" b="1" u="sng" dirty="0">
                <a:solidFill>
                  <a:srgbClr val="222222"/>
                </a:solidFill>
                <a:latin typeface="Times New Roman" panose="02020603050405020304" pitchFamily="18" charset="0"/>
                <a:cs typeface="Times New Roman" panose="02020603050405020304" pitchFamily="18" charset="0"/>
              </a:rPr>
              <a:t>تحديد السبل والطرق: </a:t>
            </a:r>
            <a:r>
              <a:rPr lang="ar-IQ" sz="2800" dirty="0">
                <a:solidFill>
                  <a:srgbClr val="222222"/>
                </a:solidFill>
                <a:latin typeface="Times New Roman" panose="02020603050405020304" pitchFamily="18" charset="0"/>
                <a:cs typeface="Times New Roman" panose="02020603050405020304" pitchFamily="18" charset="0"/>
              </a:rPr>
              <a:t>ويقصد بطرق الدراسة كل من الإجراءات والمواد والأدوات المستخدمة في جلب البيانات من مصادرها والموضوعات المطروحة، وبعد تحديدها يستوجب على الباحث توظيف الأسئلة والفرضيات كأسلوبٍ مرجعيٍّ للإنتاج الفكري.</a:t>
            </a:r>
          </a:p>
          <a:p>
            <a:pPr algn="r"/>
            <a:r>
              <a:rPr lang="ar-IQ" sz="2800" b="1" u="sng" dirty="0">
                <a:solidFill>
                  <a:srgbClr val="222222"/>
                </a:solidFill>
                <a:latin typeface="Times New Roman" panose="02020603050405020304" pitchFamily="18" charset="0"/>
                <a:cs typeface="Times New Roman" panose="02020603050405020304" pitchFamily="18" charset="0"/>
              </a:rPr>
              <a:t>الاستراتيجيات: </a:t>
            </a:r>
            <a:r>
              <a:rPr lang="ar-IQ" sz="2800" dirty="0">
                <a:solidFill>
                  <a:srgbClr val="222222"/>
                </a:solidFill>
                <a:latin typeface="Times New Roman" panose="02020603050405020304" pitchFamily="18" charset="0"/>
                <a:cs typeface="Times New Roman" panose="02020603050405020304" pitchFamily="18" charset="0"/>
              </a:rPr>
              <a:t>تؤخذ بعين الاعتبار الأجهزة والمواد وطرق جمع البيانات الواجب توظيفها في الإجابة على الأسئلة للخروج باستراتيجيةٍ مثاليةٍ</a:t>
            </a:r>
          </a:p>
        </p:txBody>
      </p:sp>
    </p:spTree>
    <p:extLst>
      <p:ext uri="{BB962C8B-B14F-4D97-AF65-F5344CB8AC3E}">
        <p14:creationId xmlns:p14="http://schemas.microsoft.com/office/powerpoint/2010/main" val="42854295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361508" y="850605"/>
            <a:ext cx="9179099" cy="5509200"/>
          </a:xfrm>
          <a:prstGeom prst="rect">
            <a:avLst/>
          </a:prstGeom>
          <a:noFill/>
        </p:spPr>
        <p:txBody>
          <a:bodyPr wrap="square" rtlCol="0">
            <a:spAutoFit/>
          </a:bodyPr>
          <a:lstStyle/>
          <a:p>
            <a:pPr algn="r"/>
            <a:r>
              <a:rPr lang="ar-IQ" sz="3200" b="1" i="0" dirty="0">
                <a:solidFill>
                  <a:srgbClr val="FF0000"/>
                </a:solidFill>
                <a:effectLst/>
                <a:latin typeface="Times New Roman" panose="02020603050405020304" pitchFamily="18" charset="0"/>
                <a:cs typeface="Times New Roman" panose="02020603050405020304" pitchFamily="18" charset="0"/>
              </a:rPr>
              <a:t>أدوات المنهج التجريبي</a:t>
            </a:r>
          </a:p>
          <a:p>
            <a:pPr algn="r"/>
            <a:endParaRPr lang="ar-IQ" sz="3200" b="1" i="0" dirty="0">
              <a:solidFill>
                <a:srgbClr val="222222"/>
              </a:solidFill>
              <a:effectLst/>
              <a:latin typeface="Times New Roman" panose="02020603050405020304" pitchFamily="18" charset="0"/>
              <a:cs typeface="Times New Roman" panose="02020603050405020304" pitchFamily="18" charset="0"/>
            </a:endParaRPr>
          </a:p>
          <a:p>
            <a:pPr algn="r"/>
            <a:r>
              <a:rPr lang="ar-IQ" sz="3200" b="1" i="0" dirty="0">
                <a:solidFill>
                  <a:srgbClr val="222222"/>
                </a:solidFill>
                <a:effectLst/>
                <a:latin typeface="Times New Roman" panose="02020603050405020304" pitchFamily="18" charset="0"/>
                <a:cs typeface="Times New Roman" panose="02020603050405020304" pitchFamily="18" charset="0"/>
              </a:rPr>
              <a:t>الملاحظة،</a:t>
            </a:r>
            <a:r>
              <a:rPr lang="ar-IQ" sz="3200" b="0" i="0" dirty="0">
                <a:solidFill>
                  <a:srgbClr val="222222"/>
                </a:solidFill>
                <a:effectLst/>
                <a:latin typeface="Times New Roman" panose="02020603050405020304" pitchFamily="18" charset="0"/>
                <a:cs typeface="Times New Roman" panose="02020603050405020304" pitchFamily="18" charset="0"/>
              </a:rPr>
              <a:t> وسيلةٌ من وسائل جمع البيانات التي يعتمد عليها المنهج التجريبي، وتستغرق وقتًا طويلًا لمراقبة المتغيرات.</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النمذجة والمحاكاة،</a:t>
            </a:r>
            <a:r>
              <a:rPr lang="ar-IQ" sz="3200" b="0" i="0" dirty="0">
                <a:solidFill>
                  <a:srgbClr val="222222"/>
                </a:solidFill>
                <a:effectLst/>
                <a:latin typeface="Times New Roman" panose="02020603050405020304" pitchFamily="18" charset="0"/>
                <a:cs typeface="Times New Roman" panose="02020603050405020304" pitchFamily="18" charset="0"/>
              </a:rPr>
              <a:t> أداةٌ من أدوات المنهج التجريبي التي ترتكز على استخدام النماذج الفيزيائية والرياضية والمحوسبة لغايات تكرار عمليةٍ ما ضمن موقفٍ حياتيٍّ ما، وغالبًا ما تستخدم في الأبحاث التشغيلية والهندسية.</a:t>
            </a:r>
          </a:p>
          <a:p>
            <a:pPr algn="r"/>
            <a:r>
              <a:rPr lang="ar-IQ" sz="3200" b="0" i="0" dirty="0">
                <a:solidFill>
                  <a:srgbClr val="222222"/>
                </a:solidFill>
                <a:effectLst/>
                <a:latin typeface="Times New Roman" panose="02020603050405020304" pitchFamily="18" charset="0"/>
                <a:cs typeface="Times New Roman" panose="02020603050405020304" pitchFamily="18" charset="0"/>
              </a:rPr>
              <a:t>ا</a:t>
            </a:r>
            <a:r>
              <a:rPr lang="ar-IQ" sz="3200" b="1" i="0" dirty="0">
                <a:solidFill>
                  <a:srgbClr val="222222"/>
                </a:solidFill>
                <a:effectLst/>
                <a:latin typeface="Times New Roman" panose="02020603050405020304" pitchFamily="18" charset="0"/>
                <a:cs typeface="Times New Roman" panose="02020603050405020304" pitchFamily="18" charset="0"/>
              </a:rPr>
              <a:t>لاستطلاعات،</a:t>
            </a:r>
            <a:r>
              <a:rPr lang="ar-IQ" sz="3200" b="0" i="0" dirty="0">
                <a:solidFill>
                  <a:srgbClr val="222222"/>
                </a:solidFill>
                <a:effectLst/>
                <a:latin typeface="Times New Roman" panose="02020603050405020304" pitchFamily="18" charset="0"/>
                <a:cs typeface="Times New Roman" panose="02020603050405020304" pitchFamily="18" charset="0"/>
              </a:rPr>
              <a:t> وسيلةٌ لجمع البيانات واستقطابها من مصادرها لخدمة البحث، وتتعلق غالبًا حول السكان وخصائصهم، وتصنف ضمن الأدوات الأكثر استخدامًا</a:t>
            </a:r>
          </a:p>
        </p:txBody>
      </p:sp>
    </p:spTree>
    <p:extLst>
      <p:ext uri="{BB962C8B-B14F-4D97-AF65-F5344CB8AC3E}">
        <p14:creationId xmlns:p14="http://schemas.microsoft.com/office/powerpoint/2010/main" val="1138130572"/>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786810" y="603983"/>
            <a:ext cx="9239693" cy="3416320"/>
          </a:xfrm>
          <a:prstGeom prst="rect">
            <a:avLst/>
          </a:prstGeom>
          <a:noFill/>
        </p:spPr>
        <p:txBody>
          <a:bodyPr wrap="square" rtlCol="0">
            <a:spAutoFit/>
          </a:bodyPr>
          <a:lstStyle/>
          <a:p>
            <a:pPr algn="r"/>
            <a:r>
              <a:rPr lang="ar-IQ" sz="2400" b="1" i="0" dirty="0">
                <a:solidFill>
                  <a:srgbClr val="222222"/>
                </a:solidFill>
                <a:effectLst/>
                <a:latin typeface="Times New Roman" panose="02020603050405020304" pitchFamily="18" charset="0"/>
                <a:cs typeface="Times New Roman" panose="02020603050405020304" pitchFamily="18" charset="0"/>
              </a:rPr>
              <a:t>رواد المنهج التجريبي</a:t>
            </a:r>
          </a:p>
          <a:p>
            <a:pPr algn="r"/>
            <a:r>
              <a:rPr lang="ar-IQ" sz="2400" b="0" i="0" dirty="0">
                <a:solidFill>
                  <a:srgbClr val="222222"/>
                </a:solidFill>
                <a:effectLst/>
                <a:latin typeface="Times New Roman" panose="02020603050405020304" pitchFamily="18" charset="0"/>
                <a:cs typeface="Times New Roman" panose="02020603050405020304" pitchFamily="18" charset="0"/>
              </a:rPr>
              <a:t>برزت نخبةٌ من الفلاسفة والعلماء صنفوا ضمن رواد المنهج التجريبي عند المسلمين واليونان، ومن أبرزهم:</a:t>
            </a:r>
          </a:p>
          <a:p>
            <a:pPr algn="r"/>
            <a:endParaRPr lang="ar-IQ" sz="2400" dirty="0">
              <a:solidFill>
                <a:srgbClr val="222222"/>
              </a:solidFill>
              <a:latin typeface="Times New Roman" panose="02020603050405020304" pitchFamily="18" charset="0"/>
              <a:cs typeface="Times New Roman" panose="02020603050405020304" pitchFamily="18" charset="0"/>
            </a:endParaRPr>
          </a:p>
          <a:p>
            <a:pPr algn="r"/>
            <a:r>
              <a:rPr lang="ar-IQ" sz="2400" b="1" i="0" dirty="0">
                <a:solidFill>
                  <a:srgbClr val="222222"/>
                </a:solidFill>
                <a:effectLst/>
                <a:latin typeface="Times New Roman" panose="02020603050405020304" pitchFamily="18" charset="0"/>
                <a:cs typeface="Times New Roman" panose="02020603050405020304" pitchFamily="18" charset="0"/>
              </a:rPr>
              <a:t>جابر بن حيان : </a:t>
            </a:r>
          </a:p>
          <a:p>
            <a:pPr algn="r"/>
            <a:r>
              <a:rPr lang="ar-IQ" sz="2400" dirty="0">
                <a:solidFill>
                  <a:srgbClr val="222222"/>
                </a:solidFill>
                <a:latin typeface="Times New Roman" panose="02020603050405020304" pitchFamily="18" charset="0"/>
                <a:cs typeface="Times New Roman" panose="02020603050405020304" pitchFamily="18" charset="0"/>
              </a:rPr>
              <a:t>جابر بن حيّان بن عبد الله الأَزْدي، يعتبر الأول بين العلماء الذين جاؤوا بتجارب المختبر العملي ضمن البحوث العلمية، وأكد على مبادئها.</a:t>
            </a:r>
            <a:br>
              <a:rPr lang="en-US" sz="2400" b="0" i="0" dirty="0">
                <a:solidFill>
                  <a:srgbClr val="222222"/>
                </a:solidFill>
                <a:effectLst/>
                <a:latin typeface="Times New Roman" panose="02020603050405020304" pitchFamily="18" charset="0"/>
                <a:cs typeface="Times New Roman" panose="02020603050405020304" pitchFamily="18" charset="0"/>
              </a:rPr>
            </a:br>
            <a:endParaRPr lang="ar-IQ" sz="2400" b="0" i="0" dirty="0">
              <a:solidFill>
                <a:srgbClr val="222222"/>
              </a:solidFill>
              <a:effectLst/>
              <a:latin typeface="Times New Roman" panose="02020603050405020304" pitchFamily="18" charset="0"/>
              <a:cs typeface="Times New Roman" panose="02020603050405020304" pitchFamily="18" charset="0"/>
            </a:endParaRPr>
          </a:p>
          <a:p>
            <a:pPr algn="r"/>
            <a:endParaRPr lang="ar-IQ" sz="2400" b="0" i="0" dirty="0">
              <a:solidFill>
                <a:srgbClr val="222222"/>
              </a:solidFill>
              <a:effectLst/>
              <a:latin typeface="Times New Roman" panose="02020603050405020304" pitchFamily="18" charset="0"/>
              <a:cs typeface="Times New Roman" panose="02020603050405020304" pitchFamily="18" charset="0"/>
            </a:endParaRPr>
          </a:p>
        </p:txBody>
      </p:sp>
      <p:pic>
        <p:nvPicPr>
          <p:cNvPr id="2050" name="Picture 2" descr="رواد المنهج التجريبي - جابر بن حيان (Jabir ibn Hayyan)">
            <a:extLst>
              <a:ext uri="{FF2B5EF4-FFF2-40B4-BE49-F238E27FC236}">
                <a16:creationId xmlns:a16="http://schemas.microsoft.com/office/drawing/2014/main" id="{ECDD7E2F-06E8-4AD4-923C-C6EE59DB38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159" y="3561966"/>
            <a:ext cx="4346154" cy="2922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9216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39EF47B-B9AC-46DA-8855-96823D6088D8}"/>
              </a:ext>
            </a:extLst>
          </p:cNvPr>
          <p:cNvGraphicFramePr>
            <a:graphicFrameLocks noGrp="1"/>
          </p:cNvGraphicFramePr>
          <p:nvPr>
            <p:extLst>
              <p:ext uri="{D42A27DB-BD31-4B8C-83A1-F6EECF244321}">
                <p14:modId xmlns:p14="http://schemas.microsoft.com/office/powerpoint/2010/main" val="3712138000"/>
              </p:ext>
            </p:extLst>
          </p:nvPr>
        </p:nvGraphicFramePr>
        <p:xfrm>
          <a:off x="2491435" y="2211572"/>
          <a:ext cx="6734175" cy="2114790"/>
        </p:xfrm>
        <a:graphic>
          <a:graphicData uri="http://schemas.openxmlformats.org/drawingml/2006/table">
            <a:tbl>
              <a:tblPr rtl="1" firstRow="1" firstCol="1" lastRow="1" lastCol="1" bandRow="1" bandCol="1">
                <a:tableStyleId>{5C22544A-7EE6-4342-B048-85BDC9FD1C3A}</a:tableStyleId>
              </a:tblPr>
              <a:tblGrid>
                <a:gridCol w="6734175">
                  <a:extLst>
                    <a:ext uri="{9D8B030D-6E8A-4147-A177-3AD203B41FA5}">
                      <a16:colId xmlns:a16="http://schemas.microsoft.com/office/drawing/2014/main" val="2874864262"/>
                    </a:ext>
                  </a:extLst>
                </a:gridCol>
              </a:tblGrid>
              <a:tr h="2114790">
                <a:tc>
                  <a:txBody>
                    <a:bodyPr/>
                    <a:lstStyle/>
                    <a:p>
                      <a:pPr marL="0" marR="0" algn="ctr" rtl="1">
                        <a:spcBef>
                          <a:spcPts val="0"/>
                        </a:spcBef>
                        <a:spcAft>
                          <a:spcPts val="0"/>
                        </a:spcAft>
                      </a:pPr>
                      <a:r>
                        <a:rPr lang="ar-IQ" sz="5400" b="1" i="0" u="none" strike="noStrike" kern="1200" baseline="0" dirty="0">
                          <a:solidFill>
                            <a:schemeClr val="tx1"/>
                          </a:solidFill>
                          <a:latin typeface="+mn-lt"/>
                          <a:ea typeface="+mn-ea"/>
                          <a:cs typeface="+mn-cs"/>
                        </a:rPr>
                        <a:t>منهج البحث</a:t>
                      </a:r>
                    </a:p>
                    <a:p>
                      <a:pPr marL="0" marR="0" algn="ctr" rtl="1">
                        <a:spcBef>
                          <a:spcPts val="0"/>
                        </a:spcBef>
                        <a:spcAft>
                          <a:spcPts val="0"/>
                        </a:spcAft>
                      </a:pPr>
                      <a:r>
                        <a:rPr lang="ar-IQ" sz="5400" b="1" i="0" u="none" strike="noStrike" kern="1200" baseline="0" dirty="0">
                          <a:solidFill>
                            <a:schemeClr val="tx1"/>
                          </a:solidFill>
                          <a:latin typeface="+mn-lt"/>
                          <a:ea typeface="+mn-ea"/>
                          <a:cs typeface="+mn-cs"/>
                        </a:rPr>
                        <a:t> التجريبي</a:t>
                      </a:r>
                      <a:endParaRPr lang="en-US" sz="287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3989432962"/>
                  </a:ext>
                </a:extLst>
              </a:tr>
            </a:tbl>
          </a:graphicData>
        </a:graphic>
      </p:graphicFrame>
    </p:spTree>
    <p:extLst>
      <p:ext uri="{BB962C8B-B14F-4D97-AF65-F5344CB8AC3E}">
        <p14:creationId xmlns:p14="http://schemas.microsoft.com/office/powerpoint/2010/main" val="3232653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786810" y="603983"/>
            <a:ext cx="9239693" cy="2677656"/>
          </a:xfrm>
          <a:prstGeom prst="rect">
            <a:avLst/>
          </a:prstGeom>
          <a:noFill/>
        </p:spPr>
        <p:txBody>
          <a:bodyPr wrap="square" rtlCol="0">
            <a:spAutoFit/>
          </a:bodyPr>
          <a:lstStyle/>
          <a:p>
            <a:pPr algn="r"/>
            <a:r>
              <a:rPr lang="ar-IQ" sz="2400" b="1" dirty="0">
                <a:solidFill>
                  <a:srgbClr val="222222"/>
                </a:solidFill>
                <a:latin typeface="Times New Roman" panose="02020603050405020304" pitchFamily="18" charset="0"/>
                <a:cs typeface="Times New Roman" panose="02020603050405020304" pitchFamily="18" charset="0"/>
              </a:rPr>
              <a:t>أبو بكر الرازي</a:t>
            </a:r>
          </a:p>
          <a:p>
            <a:pPr algn="r"/>
            <a:endParaRPr lang="ar-IQ" sz="2400" dirty="0">
              <a:solidFill>
                <a:srgbClr val="222222"/>
              </a:solidFill>
              <a:latin typeface="Times New Roman" panose="02020603050405020304" pitchFamily="18" charset="0"/>
              <a:cs typeface="Times New Roman" panose="02020603050405020304" pitchFamily="18" charset="0"/>
            </a:endParaRPr>
          </a:p>
          <a:p>
            <a:pPr algn="r"/>
            <a:r>
              <a:rPr lang="ar-IQ" sz="2400" dirty="0">
                <a:solidFill>
                  <a:srgbClr val="222222"/>
                </a:solidFill>
                <a:latin typeface="Times New Roman" panose="02020603050405020304" pitchFamily="18" charset="0"/>
                <a:cs typeface="Times New Roman" panose="02020603050405020304" pitchFamily="18" charset="0"/>
              </a:rPr>
              <a:t>أبو بكر محمد بن يحيى بن زكريا الرازي (250هـ/864مـ إلى 311هـ/923مـ)، الطبيب الأول عالميًّا بين من طبقوا المنهج التجريبي، حيث أخضع الحيوانات للتجارب ومن بينها القردة لتجربة أدويةٍ وطرق علاجٍ مستحدثة قبل تطبيقها على البشر.</a:t>
            </a:r>
            <a:br>
              <a:rPr lang="en-US" sz="2400" dirty="0">
                <a:solidFill>
                  <a:srgbClr val="222222"/>
                </a:solidFill>
                <a:latin typeface="Times New Roman" panose="02020603050405020304" pitchFamily="18" charset="0"/>
                <a:cs typeface="Times New Roman" panose="02020603050405020304" pitchFamily="18" charset="0"/>
              </a:rPr>
            </a:br>
            <a:endParaRPr lang="ar-IQ" sz="2400" dirty="0">
              <a:solidFill>
                <a:srgbClr val="222222"/>
              </a:solidFill>
              <a:latin typeface="Times New Roman" panose="02020603050405020304" pitchFamily="18" charset="0"/>
              <a:cs typeface="Times New Roman" panose="02020603050405020304" pitchFamily="18" charset="0"/>
            </a:endParaRPr>
          </a:p>
          <a:p>
            <a:pPr algn="r"/>
            <a:endParaRPr lang="ar-IQ" sz="2400" b="0" i="0" dirty="0">
              <a:solidFill>
                <a:srgbClr val="222222"/>
              </a:solidFill>
              <a:effectLst/>
              <a:latin typeface="Times New Roman" panose="02020603050405020304" pitchFamily="18" charset="0"/>
              <a:cs typeface="Times New Roman" panose="02020603050405020304" pitchFamily="18" charset="0"/>
            </a:endParaRPr>
          </a:p>
        </p:txBody>
      </p:sp>
      <p:pic>
        <p:nvPicPr>
          <p:cNvPr id="3074" name="Picture 2" descr="أبو بكر الرازي (Al-Razi)">
            <a:extLst>
              <a:ext uri="{FF2B5EF4-FFF2-40B4-BE49-F238E27FC236}">
                <a16:creationId xmlns:a16="http://schemas.microsoft.com/office/drawing/2014/main" id="{D8ADC207-536F-407C-B89E-543BE0105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2371" y="2725565"/>
            <a:ext cx="4087257" cy="3528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6783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1337655" y="835337"/>
            <a:ext cx="8125836" cy="2308324"/>
          </a:xfrm>
          <a:prstGeom prst="rect">
            <a:avLst/>
          </a:prstGeom>
          <a:noFill/>
        </p:spPr>
        <p:txBody>
          <a:bodyPr wrap="square" rtlCol="0">
            <a:spAutoFit/>
          </a:bodyPr>
          <a:lstStyle/>
          <a:p>
            <a:pPr algn="r"/>
            <a:r>
              <a:rPr lang="ar-IQ" sz="2400" b="1" dirty="0">
                <a:solidFill>
                  <a:srgbClr val="222222"/>
                </a:solidFill>
                <a:latin typeface="Times New Roman" panose="02020603050405020304" pitchFamily="18" charset="0"/>
                <a:cs typeface="Times New Roman" panose="02020603050405020304" pitchFamily="18" charset="0"/>
              </a:rPr>
              <a:t>الحسن ابن الهيثم</a:t>
            </a:r>
          </a:p>
          <a:p>
            <a:pPr algn="r"/>
            <a:endParaRPr lang="ar-IQ" sz="2400" dirty="0">
              <a:solidFill>
                <a:srgbClr val="222222"/>
              </a:solidFill>
              <a:latin typeface="Times New Roman" panose="02020603050405020304" pitchFamily="18" charset="0"/>
              <a:cs typeface="Times New Roman" panose="02020603050405020304" pitchFamily="18" charset="0"/>
            </a:endParaRPr>
          </a:p>
          <a:p>
            <a:pPr algn="r"/>
            <a:r>
              <a:rPr lang="ar-IQ" sz="2400" dirty="0">
                <a:solidFill>
                  <a:srgbClr val="222222"/>
                </a:solidFill>
                <a:latin typeface="Times New Roman" panose="02020603050405020304" pitchFamily="18" charset="0"/>
                <a:cs typeface="Times New Roman" panose="02020603050405020304" pitchFamily="18" charset="0"/>
              </a:rPr>
              <a:t>أبو علي الحسن بن الحسن بن الهيثم (354 هـ/965مـ إلى 430 هـ/1040مـ)، تمكن من تلخيص ما اتبعه من منهجٍ علميٍّ ضمن مقدمة الكتاب حول بصريات المنظر، حيث كشف فيه عن شرح النهج المتبعة كونه كان الحل الأمثل لتسيير بحثه</a:t>
            </a:r>
          </a:p>
          <a:p>
            <a:pPr algn="r"/>
            <a:endParaRPr lang="ar-IQ" sz="2400" b="0" i="0" dirty="0">
              <a:solidFill>
                <a:srgbClr val="222222"/>
              </a:solidFill>
              <a:effectLst/>
              <a:latin typeface="Times New Roman" panose="02020603050405020304" pitchFamily="18" charset="0"/>
              <a:cs typeface="Times New Roman" panose="02020603050405020304" pitchFamily="18" charset="0"/>
            </a:endParaRPr>
          </a:p>
        </p:txBody>
      </p:sp>
      <p:pic>
        <p:nvPicPr>
          <p:cNvPr id="4098" name="Picture 2" descr="رواد المنهج التجريبي - الحسن ابن الهيثم (Ibn al-Haytham)">
            <a:extLst>
              <a:ext uri="{FF2B5EF4-FFF2-40B4-BE49-F238E27FC236}">
                <a16:creationId xmlns:a16="http://schemas.microsoft.com/office/drawing/2014/main" id="{A5351AF4-65A2-4D73-88F4-496CC847B4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807" y="2987516"/>
            <a:ext cx="3477070" cy="3035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6243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1337655" y="835337"/>
            <a:ext cx="8125836" cy="1569660"/>
          </a:xfrm>
          <a:prstGeom prst="rect">
            <a:avLst/>
          </a:prstGeom>
          <a:noFill/>
        </p:spPr>
        <p:txBody>
          <a:bodyPr wrap="square" rtlCol="0">
            <a:spAutoFit/>
          </a:bodyPr>
          <a:lstStyle/>
          <a:p>
            <a:pPr algn="r"/>
            <a:r>
              <a:rPr lang="ar-IQ" sz="2400" b="1" dirty="0">
                <a:solidFill>
                  <a:srgbClr val="222222"/>
                </a:solidFill>
                <a:latin typeface="Times New Roman" panose="02020603050405020304" pitchFamily="18" charset="0"/>
                <a:cs typeface="Times New Roman" panose="02020603050405020304" pitchFamily="18" charset="0"/>
              </a:rPr>
              <a:t>فرانسيس بيكون</a:t>
            </a:r>
          </a:p>
          <a:p>
            <a:pPr algn="r"/>
            <a:endParaRPr lang="ar-IQ" sz="2400" dirty="0">
              <a:solidFill>
                <a:srgbClr val="222222"/>
              </a:solidFill>
              <a:latin typeface="Times New Roman" panose="02020603050405020304" pitchFamily="18" charset="0"/>
              <a:cs typeface="Times New Roman" panose="02020603050405020304" pitchFamily="18" charset="0"/>
            </a:endParaRPr>
          </a:p>
          <a:p>
            <a:pPr algn="r"/>
            <a:r>
              <a:rPr lang="ar-IQ" sz="2400" b="0" i="0" dirty="0">
                <a:solidFill>
                  <a:srgbClr val="222222"/>
                </a:solidFill>
                <a:effectLst/>
                <a:latin typeface="Times New Roman" panose="02020603050405020304" pitchFamily="18" charset="0"/>
                <a:cs typeface="Times New Roman" panose="02020603050405020304" pitchFamily="18" charset="0"/>
              </a:rPr>
              <a:t>ابتكر فرانسيس بيكون (1561 إلى 1626) فلسفةً مستحدثةً تمكن من خلالها قيادة ثورة علمية متكاملة ترتكز على التجريب والملاحظة</a:t>
            </a:r>
          </a:p>
        </p:txBody>
      </p:sp>
      <p:pic>
        <p:nvPicPr>
          <p:cNvPr id="5122" name="Picture 2" descr="رواد المنهج التجريبي - فرانسيس بيكون (Francis Bacon)">
            <a:extLst>
              <a:ext uri="{FF2B5EF4-FFF2-40B4-BE49-F238E27FC236}">
                <a16:creationId xmlns:a16="http://schemas.microsoft.com/office/drawing/2014/main" id="{497184A3-37A8-40FC-B2D9-F0D38DB1A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4108" y="2531019"/>
            <a:ext cx="3843969" cy="3843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6453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1337655" y="835337"/>
            <a:ext cx="8125836" cy="1938992"/>
          </a:xfrm>
          <a:prstGeom prst="rect">
            <a:avLst/>
          </a:prstGeom>
          <a:noFill/>
        </p:spPr>
        <p:txBody>
          <a:bodyPr wrap="square" rtlCol="0">
            <a:spAutoFit/>
          </a:bodyPr>
          <a:lstStyle/>
          <a:p>
            <a:pPr algn="r"/>
            <a:r>
              <a:rPr lang="ar-IQ" sz="2400" b="1" i="0" dirty="0">
                <a:solidFill>
                  <a:srgbClr val="222222"/>
                </a:solidFill>
                <a:effectLst/>
                <a:latin typeface="Times New Roman" panose="02020603050405020304" pitchFamily="18" charset="0"/>
                <a:cs typeface="Times New Roman" panose="02020603050405020304" pitchFamily="18" charset="0"/>
              </a:rPr>
              <a:t>روجر بيكون</a:t>
            </a:r>
          </a:p>
          <a:p>
            <a:pPr algn="r"/>
            <a:endParaRPr lang="ar-IQ" sz="2400" dirty="0">
              <a:solidFill>
                <a:srgbClr val="222222"/>
              </a:solidFill>
              <a:latin typeface="Times New Roman" panose="02020603050405020304" pitchFamily="18" charset="0"/>
              <a:cs typeface="Times New Roman" panose="02020603050405020304" pitchFamily="18" charset="0"/>
            </a:endParaRPr>
          </a:p>
          <a:p>
            <a:pPr algn="r"/>
            <a:r>
              <a:rPr lang="ar-IQ" sz="2400" b="0" i="0" dirty="0">
                <a:solidFill>
                  <a:srgbClr val="222222"/>
                </a:solidFill>
                <a:effectLst/>
                <a:latin typeface="Times New Roman" panose="02020603050405020304" pitchFamily="18" charset="0"/>
                <a:cs typeface="Times New Roman" panose="02020603050405020304" pitchFamily="18" charset="0"/>
              </a:rPr>
              <a:t>كان روجر بيكون (1214 إلى 1294) الأول في وضع التأكيدات والموافقات على التجربة، لذلك يطلق عليه المعلم المذهل، كما أنه الأوروبي الأول واضع قوانين البحث العلمي.</a:t>
            </a:r>
          </a:p>
        </p:txBody>
      </p:sp>
      <p:pic>
        <p:nvPicPr>
          <p:cNvPr id="6146" name="Picture 2" descr="روجر بيكون (Roger Bacon)">
            <a:extLst>
              <a:ext uri="{FF2B5EF4-FFF2-40B4-BE49-F238E27FC236}">
                <a16:creationId xmlns:a16="http://schemas.microsoft.com/office/drawing/2014/main" id="{0AB9316E-CBC9-4867-8319-493C742D5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7874" y="2877347"/>
            <a:ext cx="3076876" cy="3145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0282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211243" y="612844"/>
            <a:ext cx="9686260" cy="5016758"/>
          </a:xfrm>
          <a:prstGeom prst="rect">
            <a:avLst/>
          </a:prstGeom>
          <a:noFill/>
        </p:spPr>
        <p:txBody>
          <a:bodyPr wrap="square" rtlCol="0">
            <a:spAutoFit/>
          </a:bodyPr>
          <a:lstStyle/>
          <a:p>
            <a:pPr algn="r"/>
            <a:r>
              <a:rPr lang="ar-IQ" sz="3200" b="1" i="0" dirty="0">
                <a:solidFill>
                  <a:srgbClr val="222222"/>
                </a:solidFill>
                <a:effectLst/>
                <a:latin typeface="Times New Roman" panose="02020603050405020304" pitchFamily="18" charset="0"/>
                <a:cs typeface="Times New Roman" panose="02020603050405020304" pitchFamily="18" charset="0"/>
              </a:rPr>
              <a:t>طرق المنهج التجريبي</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البحث الكمي</a:t>
            </a:r>
          </a:p>
          <a:p>
            <a:pPr algn="r"/>
            <a:r>
              <a:rPr lang="ar-IQ" sz="3200" b="0" i="0" dirty="0">
                <a:solidFill>
                  <a:srgbClr val="222222"/>
                </a:solidFill>
                <a:effectLst/>
                <a:latin typeface="Times New Roman" panose="02020603050405020304" pitchFamily="18" charset="0"/>
                <a:cs typeface="Times New Roman" panose="02020603050405020304" pitchFamily="18" charset="0"/>
              </a:rPr>
              <a:t>تؤدي طرق البحث الكمي دورًا هامًّا في تحليل الأدلة التجريبية المستقطبة، وبناءً عليه يمكن معرفة فيما إذا كانت الفرضية مدعومةً من عدمه، ويدرج تحتها:</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البحث الاستقصائي:</a:t>
            </a:r>
            <a:r>
              <a:rPr lang="ar-IQ" sz="3200" b="0" i="0" dirty="0">
                <a:solidFill>
                  <a:srgbClr val="222222"/>
                </a:solidFill>
                <a:effectLst/>
                <a:latin typeface="Times New Roman" panose="02020603050405020304" pitchFamily="18" charset="0"/>
                <a:cs typeface="Times New Roman" panose="02020603050405020304" pitchFamily="18" charset="0"/>
              </a:rPr>
              <a:t> ويشمل ذلك جمهورًا ضخمًا للحصول على قاعدة بياناتٍ كبيرةٍ، وتعد بمثابة أسلوبٍ كميٍّ يتضمن مجموعةً محددةً من الأسئلة التي يسهل الحصول على إجابتها ومحددةً مسبقًا، ويمكن إجراء الاستطلاعات بعدة طرقٍ منها المقابلات ووسائل التواصل الاجتماعي ورسائل البريد الإلكتروني.</a:t>
            </a:r>
          </a:p>
        </p:txBody>
      </p:sp>
    </p:spTree>
    <p:extLst>
      <p:ext uri="{BB962C8B-B14F-4D97-AF65-F5344CB8AC3E}">
        <p14:creationId xmlns:p14="http://schemas.microsoft.com/office/powerpoint/2010/main" val="9668424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211243" y="612844"/>
            <a:ext cx="9686260" cy="5016758"/>
          </a:xfrm>
          <a:prstGeom prst="rect">
            <a:avLst/>
          </a:prstGeom>
          <a:noFill/>
        </p:spPr>
        <p:txBody>
          <a:bodyPr wrap="square" rtlCol="0">
            <a:spAutoFit/>
          </a:bodyPr>
          <a:lstStyle/>
          <a:p>
            <a:pPr algn="r"/>
            <a:r>
              <a:rPr lang="ar-IQ" sz="3200" b="1" i="0" dirty="0">
                <a:solidFill>
                  <a:srgbClr val="222222"/>
                </a:solidFill>
                <a:effectLst/>
                <a:latin typeface="Times New Roman" panose="02020603050405020304" pitchFamily="18" charset="0"/>
                <a:cs typeface="Times New Roman" panose="02020603050405020304" pitchFamily="18" charset="0"/>
              </a:rPr>
              <a:t>البحث التجريبي:</a:t>
            </a:r>
            <a:r>
              <a:rPr lang="ar-IQ" sz="3200" b="0" i="0" dirty="0">
                <a:solidFill>
                  <a:srgbClr val="222222"/>
                </a:solidFill>
                <a:effectLst/>
                <a:latin typeface="Times New Roman" panose="02020603050405020304" pitchFamily="18" charset="0"/>
                <a:cs typeface="Times New Roman" panose="02020603050405020304" pitchFamily="18" charset="0"/>
              </a:rPr>
              <a:t> أسلوبٌ بحثيٌّ يعتمد على التجارب وإخضاع الفرضيات للاختبارات من خلال بناء مواقف توظف به المتغيرات، وبالتالي الوصول إلى النتائج والأسباب.</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البحث الترابطي:</a:t>
            </a:r>
            <a:r>
              <a:rPr lang="ar-IQ" sz="3200" b="0" i="0" dirty="0">
                <a:solidFill>
                  <a:srgbClr val="222222"/>
                </a:solidFill>
                <a:effectLst/>
                <a:latin typeface="Times New Roman" panose="02020603050405020304" pitchFamily="18" charset="0"/>
                <a:cs typeface="Times New Roman" panose="02020603050405020304" pitchFamily="18" charset="0"/>
              </a:rPr>
              <a:t> نوعٌ من أنواع البحوث التي تستخدم المنهج التجريبي للكشف عن العلاقة القائمة بين مجموعتين من المتغيرات، ويستعمل الانحدار عامة لغايات التنبؤ بالطريقة الترابطية، ومن الممكن إيجاد ارتباط محايد أو سلبي أو إيجابي.</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البحث السببي المقارن:</a:t>
            </a:r>
            <a:r>
              <a:rPr lang="ar-IQ" sz="3200" b="0" i="0" dirty="0">
                <a:solidFill>
                  <a:srgbClr val="222222"/>
                </a:solidFill>
                <a:effectLst/>
                <a:latin typeface="Times New Roman" panose="02020603050405020304" pitchFamily="18" charset="0"/>
                <a:cs typeface="Times New Roman" panose="02020603050405020304" pitchFamily="18" charset="0"/>
              </a:rPr>
              <a:t> يرتكز هذا الأسلوب على مبدأ المقارنة ويستخدم عادةً للكشف عن طبيعة العلاقة القائمة بين السبب والنتيجة بين مجموعة متغيراتٍ.</a:t>
            </a:r>
          </a:p>
        </p:txBody>
      </p:sp>
    </p:spTree>
    <p:extLst>
      <p:ext uri="{BB962C8B-B14F-4D97-AF65-F5344CB8AC3E}">
        <p14:creationId xmlns:p14="http://schemas.microsoft.com/office/powerpoint/2010/main" val="26300716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0" y="582067"/>
            <a:ext cx="9978079" cy="5693866"/>
          </a:xfrm>
          <a:prstGeom prst="rect">
            <a:avLst/>
          </a:prstGeom>
          <a:noFill/>
        </p:spPr>
        <p:txBody>
          <a:bodyPr wrap="square" rtlCol="0">
            <a:spAutoFit/>
          </a:bodyPr>
          <a:lstStyle/>
          <a:p>
            <a:pPr algn="r"/>
            <a:r>
              <a:rPr lang="ar-IQ" sz="2800" b="1" i="0" dirty="0">
                <a:solidFill>
                  <a:srgbClr val="222222"/>
                </a:solidFill>
                <a:effectLst/>
                <a:latin typeface="Times New Roman" panose="02020603050405020304" pitchFamily="18" charset="0"/>
                <a:cs typeface="Times New Roman" panose="02020603050405020304" pitchFamily="18" charset="0"/>
              </a:rPr>
              <a:t>البحث النوعي</a:t>
            </a:r>
          </a:p>
          <a:p>
            <a:pPr algn="r"/>
            <a:r>
              <a:rPr lang="ar-IQ" sz="2800" b="0" i="0" dirty="0">
                <a:solidFill>
                  <a:srgbClr val="222222"/>
                </a:solidFill>
                <a:effectLst/>
                <a:latin typeface="Times New Roman" panose="02020603050405020304" pitchFamily="18" charset="0"/>
                <a:cs typeface="Times New Roman" panose="02020603050405020304" pitchFamily="18" charset="0"/>
              </a:rPr>
              <a:t>هناك بعض أنواع البحوث التي تتطلب تحليلًا نوعيًّا في حال عدم جدوى الطرق الكمية، ويتطلب الأمر وجود معلوماتٍ </a:t>
            </a:r>
            <a:r>
              <a:rPr lang="ar-IQ" sz="2800" b="0" i="0" dirty="0" err="1">
                <a:solidFill>
                  <a:srgbClr val="222222"/>
                </a:solidFill>
                <a:effectLst/>
                <a:latin typeface="Times New Roman" panose="02020603050405020304" pitchFamily="18" charset="0"/>
                <a:cs typeface="Times New Roman" panose="02020603050405020304" pitchFamily="18" charset="0"/>
              </a:rPr>
              <a:t>منبية</a:t>
            </a:r>
            <a:r>
              <a:rPr lang="ar-IQ" sz="2800" b="0" i="0" dirty="0">
                <a:solidFill>
                  <a:srgbClr val="222222"/>
                </a:solidFill>
                <a:effectLst/>
                <a:latin typeface="Times New Roman" panose="02020603050405020304" pitchFamily="18" charset="0"/>
                <a:cs typeface="Times New Roman" panose="02020603050405020304" pitchFamily="18" charset="0"/>
              </a:rPr>
              <a:t> على مراقبة السلوك الذي تأتي به الشريحة المستهدفة، وبعض الأسئلة البحثية بطبيعتها تتطلب تحليلًا نوعيًّا، وبذلك فإن النتائج المستهدفة ذات أسلوبٍ وصفيٍّ، وستكون ذات طابعٍ وصفيٍّ وليس تنبؤي، ويتضمن ذلك التفاصيل التالية:</a:t>
            </a:r>
            <a:br>
              <a:rPr lang="ar-IQ" sz="2800" b="0" i="0" dirty="0">
                <a:solidFill>
                  <a:srgbClr val="222222"/>
                </a:solidFill>
                <a:effectLst/>
                <a:latin typeface="Times New Roman" panose="02020603050405020304" pitchFamily="18" charset="0"/>
                <a:cs typeface="Times New Roman" panose="02020603050405020304" pitchFamily="18" charset="0"/>
              </a:rPr>
            </a:br>
            <a:r>
              <a:rPr lang="ar-IQ" sz="2800" b="1" i="0" dirty="0">
                <a:solidFill>
                  <a:srgbClr val="222222"/>
                </a:solidFill>
                <a:effectLst/>
                <a:latin typeface="Times New Roman" panose="02020603050405020304" pitchFamily="18" charset="0"/>
                <a:cs typeface="Times New Roman" panose="02020603050405020304" pitchFamily="18" charset="0"/>
              </a:rPr>
              <a:t>دراسة الحالة:</a:t>
            </a:r>
            <a:r>
              <a:rPr lang="ar-IQ" sz="2800" b="0" i="0" dirty="0">
                <a:solidFill>
                  <a:srgbClr val="222222"/>
                </a:solidFill>
                <a:effectLst/>
                <a:latin typeface="Times New Roman" panose="02020603050405020304" pitchFamily="18" charset="0"/>
                <a:cs typeface="Times New Roman" panose="02020603050405020304" pitchFamily="18" charset="0"/>
              </a:rPr>
              <a:t> أسلوبٌ يُعتمد عليه للبحث عن المزيد من المعلومات بواسطة التحليل الدقيق لمختلف الحالات المتوفرة، وتطبق غالبًا على أبحاث الأعمال أو لاستقطاب مختلف الأدلة التجريبية لأسباب التحقيق، وتعد بمثابة أسلوبٍ للتحقق من أبعاد مشكلةٍ ما في سياق حياة واقعية من خلال الحالات.</a:t>
            </a:r>
          </a:p>
          <a:p>
            <a:pPr algn="r"/>
            <a:r>
              <a:rPr lang="ar-IQ" sz="2800" b="1" i="0" dirty="0">
                <a:solidFill>
                  <a:srgbClr val="222222"/>
                </a:solidFill>
                <a:effectLst/>
                <a:latin typeface="Times New Roman" panose="02020603050405020304" pitchFamily="18" charset="0"/>
                <a:cs typeface="Times New Roman" panose="02020603050405020304" pitchFamily="18" charset="0"/>
              </a:rPr>
              <a:t>طريقة الملاحظة العلمية:</a:t>
            </a:r>
            <a:r>
              <a:rPr lang="ar-IQ" sz="2800" b="0" i="0" dirty="0">
                <a:solidFill>
                  <a:srgbClr val="222222"/>
                </a:solidFill>
                <a:effectLst/>
                <a:latin typeface="Times New Roman" panose="02020603050405020304" pitchFamily="18" charset="0"/>
                <a:cs typeface="Times New Roman" panose="02020603050405020304" pitchFamily="18" charset="0"/>
              </a:rPr>
              <a:t> عمليةٌ تعتمد على جلب البيانات وجمعها من مصادرها نظرًا لاعتبارها نوعية، وتستنزف وقتًا طويلًا جدًا، ويشار إلى أنها أسلوب ملاحظة لبعض الأجزاء ضمن البحوث </a:t>
            </a:r>
            <a:r>
              <a:rPr lang="ar-IQ" sz="2800" b="0" i="0" dirty="0" err="1">
                <a:solidFill>
                  <a:srgbClr val="222222"/>
                </a:solidFill>
                <a:effectLst/>
                <a:latin typeface="Times New Roman" panose="02020603050405020304" pitchFamily="18" charset="0"/>
                <a:cs typeface="Times New Roman" panose="02020603050405020304" pitchFamily="18" charset="0"/>
              </a:rPr>
              <a:t>الإثنوغرافية</a:t>
            </a:r>
            <a:r>
              <a:rPr lang="ar-IQ" sz="2800" b="0" i="0" dirty="0">
                <a:solidFill>
                  <a:srgbClr val="222222"/>
                </a:solidFill>
                <a:effectLst/>
                <a:latin typeface="Times New Roman" panose="02020603050405020304" pitchFamily="18" charset="0"/>
                <a:cs typeface="Times New Roman" panose="02020603050405020304" pitchFamily="18" charset="0"/>
              </a:rPr>
              <a:t> المستخدمة لجمع الأدلة التجريبية.</a:t>
            </a:r>
          </a:p>
        </p:txBody>
      </p:sp>
    </p:spTree>
    <p:extLst>
      <p:ext uri="{BB962C8B-B14F-4D97-AF65-F5344CB8AC3E}">
        <p14:creationId xmlns:p14="http://schemas.microsoft.com/office/powerpoint/2010/main" val="37720678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440675" y="1443841"/>
            <a:ext cx="9405202" cy="3970318"/>
          </a:xfrm>
          <a:prstGeom prst="rect">
            <a:avLst/>
          </a:prstGeom>
          <a:noFill/>
        </p:spPr>
        <p:txBody>
          <a:bodyPr wrap="square" rtlCol="0">
            <a:spAutoFit/>
          </a:bodyPr>
          <a:lstStyle/>
          <a:p>
            <a:pPr algn="r"/>
            <a:r>
              <a:rPr lang="ar-IQ" sz="2800" b="1" i="0" dirty="0">
                <a:solidFill>
                  <a:srgbClr val="222222"/>
                </a:solidFill>
                <a:effectLst/>
                <a:latin typeface="Times New Roman" panose="02020603050405020304" pitchFamily="18" charset="0"/>
                <a:cs typeface="Times New Roman" panose="02020603050405020304" pitchFamily="18" charset="0"/>
              </a:rPr>
              <a:t>المقابلة: </a:t>
            </a:r>
            <a:r>
              <a:rPr lang="ar-IQ" sz="2800" b="0" i="0" dirty="0">
                <a:solidFill>
                  <a:srgbClr val="222222"/>
                </a:solidFill>
                <a:effectLst/>
                <a:latin typeface="Times New Roman" panose="02020603050405020304" pitchFamily="18" charset="0"/>
                <a:cs typeface="Times New Roman" panose="02020603050405020304" pitchFamily="18" charset="0"/>
              </a:rPr>
              <a:t>أسلوبٌ نوعيٌّ بحتٌ والأكثر شيوعًا بين مختلف الطرق، ويوفر للباحث فرصة للوصول إلى البيانات الدقيقة التي تخدم البحث، وتقدم الإجابة الشافية في حال طرح الأسئلة الصحيحة.</a:t>
            </a:r>
          </a:p>
          <a:p>
            <a:pPr algn="r"/>
            <a:r>
              <a:rPr lang="ar-IQ" sz="2800" b="1" i="0" dirty="0">
                <a:solidFill>
                  <a:srgbClr val="222222"/>
                </a:solidFill>
                <a:effectLst/>
                <a:latin typeface="Times New Roman" panose="02020603050405020304" pitchFamily="18" charset="0"/>
                <a:cs typeface="Times New Roman" panose="02020603050405020304" pitchFamily="18" charset="0"/>
              </a:rPr>
              <a:t>مجموعات التركيز:</a:t>
            </a:r>
            <a:r>
              <a:rPr lang="ar-IQ" sz="2800" b="0" i="0" dirty="0">
                <a:solidFill>
                  <a:srgbClr val="222222"/>
                </a:solidFill>
                <a:effectLst/>
                <a:latin typeface="Times New Roman" panose="02020603050405020304" pitchFamily="18" charset="0"/>
                <a:cs typeface="Times New Roman" panose="02020603050405020304" pitchFamily="18" charset="0"/>
              </a:rPr>
              <a:t> وتتمثل بتجميع نخبةٍ من الأشخاص وطرح مجموعة من الأسئلة عليهم تحت سياق كيف، لماذا، وماذا أيضًا، ويتطلب الأمر وجود وسيطٍ للوقوف على علاج الحالات الجماعية.</a:t>
            </a:r>
          </a:p>
          <a:p>
            <a:pPr algn="r"/>
            <a:r>
              <a:rPr lang="ar-IQ" sz="2800" b="1" i="0" dirty="0">
                <a:solidFill>
                  <a:srgbClr val="222222"/>
                </a:solidFill>
                <a:effectLst/>
                <a:latin typeface="Times New Roman" panose="02020603050405020304" pitchFamily="18" charset="0"/>
                <a:cs typeface="Times New Roman" panose="02020603050405020304" pitchFamily="18" charset="0"/>
              </a:rPr>
              <a:t>تحليل النص:</a:t>
            </a:r>
            <a:r>
              <a:rPr lang="ar-IQ" sz="2800" b="0" i="0" dirty="0">
                <a:solidFill>
                  <a:srgbClr val="222222"/>
                </a:solidFill>
                <a:effectLst/>
                <a:latin typeface="Times New Roman" panose="02020603050405020304" pitchFamily="18" charset="0"/>
                <a:cs typeface="Times New Roman" panose="02020603050405020304" pitchFamily="18" charset="0"/>
              </a:rPr>
              <a:t> قد تعد من الأساليب الحديثة نسبيًّا مقارنةً ببقية الأنواع، وترتكز على أسلوب تحليل الحياة الاجتماعية بالاعتماد على استعراض الكلمات والصور المستخدمة من قبل الفرد.</a:t>
            </a:r>
          </a:p>
        </p:txBody>
      </p:sp>
    </p:spTree>
    <p:extLst>
      <p:ext uri="{BB962C8B-B14F-4D97-AF65-F5344CB8AC3E}">
        <p14:creationId xmlns:p14="http://schemas.microsoft.com/office/powerpoint/2010/main" val="5289344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992672" y="284688"/>
            <a:ext cx="8812341" cy="6001643"/>
          </a:xfrm>
          <a:prstGeom prst="rect">
            <a:avLst/>
          </a:prstGeom>
          <a:noFill/>
        </p:spPr>
        <p:txBody>
          <a:bodyPr wrap="square" rtlCol="0">
            <a:spAutoFit/>
          </a:bodyPr>
          <a:lstStyle/>
          <a:p>
            <a:pPr algn="r"/>
            <a:r>
              <a:rPr lang="ar-IQ" sz="2400" b="1" i="0" dirty="0">
                <a:solidFill>
                  <a:srgbClr val="222222"/>
                </a:solidFill>
                <a:effectLst/>
                <a:latin typeface="Times New Roman" panose="02020603050405020304" pitchFamily="18" charset="0"/>
                <a:cs typeface="Times New Roman" panose="02020603050405020304" pitchFamily="18" charset="0"/>
              </a:rPr>
              <a:t>خطوات المنهج التجريبي</a:t>
            </a:r>
          </a:p>
          <a:p>
            <a:pPr algn="r"/>
            <a:r>
              <a:rPr lang="ar-IQ" sz="2400" b="1" i="0" dirty="0">
                <a:solidFill>
                  <a:srgbClr val="222222"/>
                </a:solidFill>
                <a:effectLst/>
                <a:latin typeface="Times New Roman" panose="02020603050405020304" pitchFamily="18" charset="0"/>
                <a:cs typeface="Times New Roman" panose="02020603050405020304" pitchFamily="18" charset="0"/>
              </a:rPr>
              <a:t>تحديد مشكلة البحث والغرض منه</a:t>
            </a:r>
          </a:p>
          <a:p>
            <a:pPr algn="r"/>
            <a:r>
              <a:rPr lang="ar-IQ" sz="2400" b="0" i="0" dirty="0">
                <a:solidFill>
                  <a:srgbClr val="222222"/>
                </a:solidFill>
                <a:effectLst/>
                <a:latin typeface="Times New Roman" panose="02020603050405020304" pitchFamily="18" charset="0"/>
                <a:cs typeface="Times New Roman" panose="02020603050405020304" pitchFamily="18" charset="0"/>
              </a:rPr>
              <a:t>ينبغي على الباحث تقديم إجابات دقيقة للأسئلة حول ما يرغب بمعرفته بالتحديد والتعرف على المشكلة، إذ يحتاج إلى مشاكلَ ذات علاقةٍ بوفرة البيانات والمعرفة وأيضًا الوقت المطلوب والموارد أيضًا.</a:t>
            </a:r>
          </a:p>
          <a:p>
            <a:pPr algn="r"/>
            <a:r>
              <a:rPr lang="ar-IQ" sz="2400" b="1" i="0" dirty="0">
                <a:solidFill>
                  <a:srgbClr val="222222"/>
                </a:solidFill>
                <a:effectLst/>
                <a:latin typeface="Times New Roman" panose="02020603050405020304" pitchFamily="18" charset="0"/>
                <a:cs typeface="Times New Roman" panose="02020603050405020304" pitchFamily="18" charset="0"/>
              </a:rPr>
              <a:t>دعم النظريات والفرضيات ذات العلاقة</a:t>
            </a:r>
          </a:p>
          <a:p>
            <a:pPr algn="r"/>
            <a:r>
              <a:rPr lang="ar-IQ" sz="2400" b="0" i="0" dirty="0">
                <a:solidFill>
                  <a:srgbClr val="222222"/>
                </a:solidFill>
                <a:effectLst/>
                <a:latin typeface="Times New Roman" panose="02020603050405020304" pitchFamily="18" charset="0"/>
                <a:cs typeface="Times New Roman" panose="02020603050405020304" pitchFamily="18" charset="0"/>
              </a:rPr>
              <a:t>يطلب من الباحث ضرورة التعرف على النظريات والفرضيات الواجب ربطها بمشكلة البحث، بحيث يكتشف فيما إذا كان هناك نظرية أو أخرى تنقذه خلال دعم النتائج، وقد تكون كافة أنواع الفرضيات والأدبيات ذات العلاقة قادرةً على معرفة الأشخاص الباحثين في السياق مسبقًا.</a:t>
            </a:r>
          </a:p>
          <a:p>
            <a:pPr algn="r"/>
            <a:r>
              <a:rPr lang="ar-IQ" sz="2400" b="1" i="0" dirty="0">
                <a:solidFill>
                  <a:srgbClr val="222222"/>
                </a:solidFill>
                <a:effectLst/>
                <a:latin typeface="Times New Roman" panose="02020603050405020304" pitchFamily="18" charset="0"/>
                <a:cs typeface="Times New Roman" panose="02020603050405020304" pitchFamily="18" charset="0"/>
              </a:rPr>
              <a:t>بناء الفرضيات والمقاييس</a:t>
            </a:r>
          </a:p>
          <a:p>
            <a:pPr algn="r"/>
            <a:r>
              <a:rPr lang="ar-IQ" sz="2400" b="0" i="0" dirty="0">
                <a:solidFill>
                  <a:srgbClr val="222222"/>
                </a:solidFill>
                <a:effectLst/>
                <a:latin typeface="Times New Roman" panose="02020603050405020304" pitchFamily="18" charset="0"/>
                <a:cs typeface="Times New Roman" panose="02020603050405020304" pitchFamily="18" charset="0"/>
              </a:rPr>
              <a:t>يتطلب الأمر وضع فرضياتٍ عملية أو توقعات وتنبؤات للنتيجة المتوقعة قبل المضي قدمًا في تطبيق البحث الفعلي، ويستوجب على الباحث تحضير المتغيرات ورصد بيئة البحث المستهدفة، بالإضافة إلى التعرف على كيفية الربط بين مختلف المتغيرات، كما أن وحدات القياس من الأمور الواجب تحديدها وأخذها بعين الاعتبار مع تحديد درجة الأخطاء المسموحة.</a:t>
            </a:r>
          </a:p>
        </p:txBody>
      </p:sp>
    </p:spTree>
    <p:extLst>
      <p:ext uri="{BB962C8B-B14F-4D97-AF65-F5344CB8AC3E}">
        <p14:creationId xmlns:p14="http://schemas.microsoft.com/office/powerpoint/2010/main" val="42654207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264405" y="674400"/>
            <a:ext cx="9617725" cy="5509200"/>
          </a:xfrm>
          <a:prstGeom prst="rect">
            <a:avLst/>
          </a:prstGeom>
          <a:noFill/>
        </p:spPr>
        <p:txBody>
          <a:bodyPr wrap="square" rtlCol="0">
            <a:spAutoFit/>
          </a:bodyPr>
          <a:lstStyle/>
          <a:p>
            <a:pPr algn="r"/>
            <a:r>
              <a:rPr lang="ar-IQ" sz="3200" b="1" i="0" dirty="0">
                <a:solidFill>
                  <a:srgbClr val="222222"/>
                </a:solidFill>
                <a:effectLst/>
                <a:latin typeface="Times New Roman" panose="02020603050405020304" pitchFamily="18" charset="0"/>
                <a:cs typeface="Times New Roman" panose="02020603050405020304" pitchFamily="18" charset="0"/>
              </a:rPr>
              <a:t>تصميم البحث واستقطاب البيانات</a:t>
            </a:r>
          </a:p>
          <a:p>
            <a:pPr algn="r"/>
            <a:r>
              <a:rPr lang="ar-IQ" sz="3200" b="0" i="0" dirty="0">
                <a:solidFill>
                  <a:srgbClr val="222222"/>
                </a:solidFill>
                <a:effectLst/>
                <a:latin typeface="Times New Roman" panose="02020603050405020304" pitchFamily="18" charset="0"/>
                <a:cs typeface="Times New Roman" panose="02020603050405020304" pitchFamily="18" charset="0"/>
              </a:rPr>
              <a:t>يستوجب عليه رصد الاستراتيجية للبدء في البحث، بحيث تجري العديد من التجارب لاستقطاب البيانات التي قد تساعده على اقتراح وتحديد الفرضية.</a:t>
            </a:r>
          </a:p>
          <a:p>
            <a:pPr algn="r"/>
            <a:r>
              <a:rPr lang="ar-IQ" sz="3200" b="1" i="0" dirty="0">
                <a:solidFill>
                  <a:srgbClr val="222222"/>
                </a:solidFill>
                <a:effectLst/>
                <a:latin typeface="Times New Roman" panose="02020603050405020304" pitchFamily="18" charset="0"/>
                <a:cs typeface="Times New Roman" panose="02020603050405020304" pitchFamily="18" charset="0"/>
              </a:rPr>
              <a:t>أهمية المنهج التجريبي</a:t>
            </a:r>
          </a:p>
          <a:p>
            <a:pPr algn="r"/>
            <a:r>
              <a:rPr lang="ar-IQ" sz="3200" b="1" i="0" dirty="0">
                <a:solidFill>
                  <a:srgbClr val="222222"/>
                </a:solidFill>
                <a:effectLst/>
                <a:latin typeface="Times New Roman" panose="02020603050405020304" pitchFamily="18" charset="0"/>
                <a:cs typeface="Times New Roman" panose="02020603050405020304" pitchFamily="18" charset="0"/>
              </a:rPr>
              <a:t>تعزيز مصداقية البحوث التجريبية</a:t>
            </a:r>
            <a:r>
              <a:rPr lang="ar-IQ" sz="3200" b="0" i="0" dirty="0">
                <a:solidFill>
                  <a:srgbClr val="222222"/>
                </a:solidFill>
                <a:effectLst/>
                <a:latin typeface="Times New Roman" panose="02020603050405020304" pitchFamily="18" charset="0"/>
                <a:cs typeface="Times New Roman" panose="02020603050405020304" pitchFamily="18" charset="0"/>
              </a:rPr>
              <a:t>، ودعمها وفقًا للملاحظات والتجارب.</a:t>
            </a:r>
          </a:p>
          <a:p>
            <a:pPr algn="r"/>
            <a:r>
              <a:rPr lang="ar-IQ" sz="3200" b="1" i="0" dirty="0">
                <a:solidFill>
                  <a:srgbClr val="222222"/>
                </a:solidFill>
                <a:effectLst/>
                <a:latin typeface="Times New Roman" panose="02020603050405020304" pitchFamily="18" charset="0"/>
                <a:cs typeface="Times New Roman" panose="02020603050405020304" pitchFamily="18" charset="0"/>
              </a:rPr>
              <a:t>تحويل البحث إلى أكثر أصالة ومصداقية وكفاءة</a:t>
            </a:r>
            <a:r>
              <a:rPr lang="ar-IQ" sz="3200" b="0" i="0" dirty="0">
                <a:solidFill>
                  <a:srgbClr val="222222"/>
                </a:solidFill>
                <a:effectLst/>
                <a:latin typeface="Times New Roman" panose="02020603050405020304" pitchFamily="18" charset="0"/>
                <a:cs typeface="Times New Roman" panose="02020603050405020304" pitchFamily="18" charset="0"/>
              </a:rPr>
              <a:t>، من خلال المنهج التجريبي.</a:t>
            </a:r>
          </a:p>
          <a:p>
            <a:pPr algn="r"/>
            <a:r>
              <a:rPr lang="ar-IQ" sz="3200" b="1" i="0" dirty="0">
                <a:solidFill>
                  <a:srgbClr val="222222"/>
                </a:solidFill>
                <a:effectLst/>
                <a:latin typeface="Times New Roman" panose="02020603050405020304" pitchFamily="18" charset="0"/>
                <a:cs typeface="Times New Roman" panose="02020603050405020304" pitchFamily="18" charset="0"/>
              </a:rPr>
              <a:t>فتح الأفق أمام الباحث</a:t>
            </a:r>
            <a:r>
              <a:rPr lang="ar-IQ" sz="3200" b="0" i="0" dirty="0">
                <a:solidFill>
                  <a:srgbClr val="222222"/>
                </a:solidFill>
                <a:effectLst/>
                <a:latin typeface="Times New Roman" panose="02020603050405020304" pitchFamily="18" charset="0"/>
                <a:cs typeface="Times New Roman" panose="02020603050405020304" pitchFamily="18" charset="0"/>
              </a:rPr>
              <a:t>، وتعزيز قدرته على استيعاب التغييرات الديناميكية التي قد تحدث تغييرًا على الاستراتيجية في حال استدعاء الحاجة.</a:t>
            </a:r>
          </a:p>
          <a:p>
            <a:pPr algn="r"/>
            <a:r>
              <a:rPr lang="ar-IQ" sz="3200" b="1" i="0" dirty="0">
                <a:solidFill>
                  <a:srgbClr val="222222"/>
                </a:solidFill>
                <a:effectLst/>
                <a:latin typeface="Times New Roman" panose="02020603050405020304" pitchFamily="18" charset="0"/>
                <a:cs typeface="Times New Roman" panose="02020603050405020304" pitchFamily="18" charset="0"/>
              </a:rPr>
              <a:t>ارتفاع مستويات القدرة على التحكم</a:t>
            </a:r>
            <a:r>
              <a:rPr lang="ar-IQ" sz="3200" b="0" i="0" dirty="0">
                <a:solidFill>
                  <a:srgbClr val="222222"/>
                </a:solidFill>
                <a:effectLst/>
                <a:latin typeface="Times New Roman" panose="02020603050405020304" pitchFamily="18" charset="0"/>
                <a:cs typeface="Times New Roman" panose="02020603050405020304" pitchFamily="18" charset="0"/>
              </a:rPr>
              <a:t>، وإدارة المتغيرات في البحث.</a:t>
            </a:r>
          </a:p>
          <a:p>
            <a:pPr algn="r"/>
            <a:r>
              <a:rPr lang="ar-IQ" sz="3200" b="1" i="0" dirty="0">
                <a:solidFill>
                  <a:srgbClr val="222222"/>
                </a:solidFill>
                <a:effectLst/>
                <a:latin typeface="Times New Roman" panose="02020603050405020304" pitchFamily="18" charset="0"/>
                <a:cs typeface="Times New Roman" panose="02020603050405020304" pitchFamily="18" charset="0"/>
              </a:rPr>
              <a:t>أداء دور حيوي وفعال</a:t>
            </a:r>
            <a:r>
              <a:rPr lang="ar-IQ" sz="3200" b="0" i="0" dirty="0">
                <a:solidFill>
                  <a:srgbClr val="222222"/>
                </a:solidFill>
                <a:effectLst/>
                <a:latin typeface="Times New Roman" panose="02020603050405020304" pitchFamily="18" charset="0"/>
                <a:cs typeface="Times New Roman" panose="02020603050405020304" pitchFamily="18" charset="0"/>
              </a:rPr>
              <a:t>، من حيث الصحة الداخلية.</a:t>
            </a:r>
          </a:p>
        </p:txBody>
      </p:sp>
    </p:spTree>
    <p:extLst>
      <p:ext uri="{BB962C8B-B14F-4D97-AF65-F5344CB8AC3E}">
        <p14:creationId xmlns:p14="http://schemas.microsoft.com/office/powerpoint/2010/main" val="11857445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218C8A-605B-40E2-924D-FEE1D9EF94A4}"/>
              </a:ext>
            </a:extLst>
          </p:cNvPr>
          <p:cNvSpPr>
            <a:spLocks noGrp="1"/>
          </p:cNvSpPr>
          <p:nvPr>
            <p:ph idx="1"/>
          </p:nvPr>
        </p:nvSpPr>
        <p:spPr>
          <a:xfrm>
            <a:off x="760164" y="1076068"/>
            <a:ext cx="9518573" cy="3880773"/>
          </a:xfrm>
        </p:spPr>
        <p:txBody>
          <a:bodyPr>
            <a:noAutofit/>
          </a:bodyPr>
          <a:lstStyle/>
          <a:p>
            <a:pPr marL="0" indent="0" algn="r">
              <a:spcBef>
                <a:spcPts val="0"/>
              </a:spcBef>
              <a:buNone/>
            </a:pPr>
            <a:r>
              <a:rPr lang="ar-IQ" sz="3600" b="1" dirty="0">
                <a:solidFill>
                  <a:schemeClr val="tx1"/>
                </a:solidFill>
                <a:latin typeface="Times New Roman" panose="02020603050405020304" pitchFamily="18" charset="0"/>
                <a:cs typeface="Traditional Arabic" panose="02020603050405020304" pitchFamily="18" charset="-78"/>
              </a:rPr>
              <a:t>تعريف المنهج التجريبي </a:t>
            </a:r>
          </a:p>
          <a:p>
            <a:pPr marL="0" indent="0" algn="r">
              <a:spcBef>
                <a:spcPts val="0"/>
              </a:spcBef>
              <a:buNone/>
            </a:pPr>
            <a:r>
              <a:rPr lang="ar-IQ" sz="2800" dirty="0">
                <a:solidFill>
                  <a:schemeClr val="tx1"/>
                </a:solidFill>
                <a:latin typeface="Times New Roman" panose="02020603050405020304" pitchFamily="18" charset="0"/>
                <a:cs typeface="Traditional Arabic" panose="02020603050405020304" pitchFamily="18" charset="-78"/>
              </a:rPr>
              <a:t>المنهج التجريبي هو من أنواع البحوث التي ترتكز كليًّا على دراسة الأدلة التجريبية المتحققة والملموسة فعلًا للخروج باستنتاجاتٍ دقيقةٍ ويسهل التحقق منها، ويُصار إلى استقطاب الأدلة التجريبية بعدةِ طرقٍ؛ منها أساليب البحث النوعي للشريحة المستهدفة، أو أبحاث السوق الكمية لتكون النتائج أكثر دقةً.</a:t>
            </a:r>
          </a:p>
          <a:p>
            <a:pPr marL="0" indent="0" algn="r">
              <a:spcBef>
                <a:spcPts val="0"/>
              </a:spcBef>
              <a:buNone/>
            </a:pPr>
            <a:r>
              <a:rPr lang="ar-IQ" sz="2800" b="1" u="sng" dirty="0">
                <a:solidFill>
                  <a:schemeClr val="tx1"/>
                </a:solidFill>
                <a:latin typeface="Times New Roman" panose="02020603050405020304" pitchFamily="18" charset="0"/>
                <a:cs typeface="Traditional Arabic" panose="02020603050405020304" pitchFamily="18" charset="-78"/>
              </a:rPr>
              <a:t>الأصل في المنهج التجريبي </a:t>
            </a:r>
            <a:r>
              <a:rPr lang="ar-IQ" sz="2800" dirty="0">
                <a:solidFill>
                  <a:schemeClr val="tx1"/>
                </a:solidFill>
                <a:latin typeface="Times New Roman" panose="02020603050405020304" pitchFamily="18" charset="0"/>
                <a:cs typeface="Traditional Arabic" panose="02020603050405020304" pitchFamily="18" charset="-78"/>
              </a:rPr>
              <a:t>هو التصديق والإيمان بالشيء بعد رؤيته حقًا وتجسد النتائج فعلًا، ويرجع ذلك إلى التجريبيين القدماء الذين اشتقوا كلمة  </a:t>
            </a:r>
            <a:endParaRPr lang="en-US" sz="2800" dirty="0">
              <a:solidFill>
                <a:schemeClr val="tx1"/>
              </a:solidFill>
              <a:latin typeface="Times New Roman" panose="02020603050405020304" pitchFamily="18" charset="0"/>
              <a:cs typeface="Traditional Arabic" panose="02020603050405020304" pitchFamily="18" charset="-78"/>
            </a:endParaRPr>
          </a:p>
          <a:p>
            <a:pPr marL="0" indent="0" algn="r">
              <a:spcBef>
                <a:spcPts val="0"/>
              </a:spcBef>
              <a:buNone/>
            </a:pPr>
            <a:r>
              <a:rPr lang="en-US" sz="2800" dirty="0">
                <a:solidFill>
                  <a:schemeClr val="tx1"/>
                </a:solidFill>
                <a:latin typeface="Times New Roman" panose="02020603050405020304" pitchFamily="18" charset="0"/>
                <a:cs typeface="Traditional Arabic" panose="02020603050405020304" pitchFamily="18" charset="-78"/>
              </a:rPr>
              <a:t> </a:t>
            </a:r>
            <a:r>
              <a:rPr lang="ar-IQ" sz="2800" dirty="0">
                <a:solidFill>
                  <a:schemeClr val="tx1"/>
                </a:solidFill>
                <a:latin typeface="Times New Roman" panose="02020603050405020304" pitchFamily="18" charset="0"/>
                <a:cs typeface="Traditional Arabic" panose="02020603050405020304" pitchFamily="18" charset="-78"/>
              </a:rPr>
              <a:t>   من كلمة    </a:t>
            </a:r>
            <a:r>
              <a:rPr lang="en-US" sz="2800" dirty="0">
                <a:solidFill>
                  <a:schemeClr val="tx1"/>
                </a:solidFill>
                <a:latin typeface="Times New Roman" panose="02020603050405020304" pitchFamily="18" charset="0"/>
                <a:cs typeface="Traditional Arabic" panose="02020603050405020304" pitchFamily="18" charset="-78"/>
              </a:rPr>
              <a:t>Empirical</a:t>
            </a:r>
            <a:endParaRPr lang="ar-IQ" sz="2800" dirty="0">
              <a:solidFill>
                <a:schemeClr val="tx1"/>
              </a:solidFill>
              <a:latin typeface="Times New Roman" panose="02020603050405020304" pitchFamily="18" charset="0"/>
              <a:cs typeface="Traditional Arabic" panose="02020603050405020304" pitchFamily="18" charset="-78"/>
            </a:endParaRPr>
          </a:p>
          <a:p>
            <a:pPr marL="0" indent="0" algn="r">
              <a:spcBef>
                <a:spcPts val="0"/>
              </a:spcBef>
              <a:buNone/>
            </a:pPr>
            <a:r>
              <a:rPr lang="en-US" sz="2800" b="0" i="0" dirty="0" err="1">
                <a:solidFill>
                  <a:srgbClr val="222222"/>
                </a:solidFill>
                <a:effectLst/>
                <a:latin typeface="Noto Naskh Arabic UI"/>
              </a:rPr>
              <a:t>Empeirikos</a:t>
            </a:r>
            <a:endParaRPr lang="en-US" sz="2800" dirty="0">
              <a:solidFill>
                <a:schemeClr val="tx1"/>
              </a:solidFill>
              <a:latin typeface="Times New Roman" panose="02020603050405020304" pitchFamily="18" charset="0"/>
              <a:cs typeface="Traditional Arabic" panose="02020603050405020304" pitchFamily="18" charset="-78"/>
            </a:endParaRPr>
          </a:p>
          <a:p>
            <a:pPr marL="0" indent="0" algn="r">
              <a:spcBef>
                <a:spcPts val="0"/>
              </a:spcBef>
              <a:buNone/>
            </a:pPr>
            <a:r>
              <a:rPr lang="ar-IQ" sz="2800" dirty="0">
                <a:solidFill>
                  <a:schemeClr val="tx1"/>
                </a:solidFill>
                <a:latin typeface="Times New Roman" panose="02020603050405020304" pitchFamily="18" charset="0"/>
                <a:cs typeface="Traditional Arabic" panose="02020603050405020304" pitchFamily="18" charset="-78"/>
              </a:rPr>
              <a:t>اليونانية ومعناها “ذوي الخبرة”، وفي الوقت الراهن أصبحت كلمة “التجريبي” أو تُستخدم للإشارة إلى جلب البيانات، واستقطابها مدعومةً بالأدلة المستقطبة بواسطة الخبرة والملاحظة ومختلف الأدوات العلمية التي تخدم السياق، وتقترن جميعها مع بعضها البعض بأسلوب التجربة والملاحظة للحصول على المعلومة ووضعها تحت مجهر الدراسة للوصول إلى الاستنتاجات</a:t>
            </a:r>
          </a:p>
        </p:txBody>
      </p:sp>
    </p:spTree>
    <p:extLst>
      <p:ext uri="{BB962C8B-B14F-4D97-AF65-F5344CB8AC3E}">
        <p14:creationId xmlns:p14="http://schemas.microsoft.com/office/powerpoint/2010/main" val="2435986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131023" y="1443841"/>
            <a:ext cx="8090095" cy="3970318"/>
          </a:xfrm>
          <a:prstGeom prst="rect">
            <a:avLst/>
          </a:prstGeom>
          <a:noFill/>
        </p:spPr>
        <p:txBody>
          <a:bodyPr wrap="square" rtlCol="0">
            <a:spAutoFit/>
          </a:bodyPr>
          <a:lstStyle/>
          <a:p>
            <a:pPr algn="r"/>
            <a:r>
              <a:rPr lang="ar-IQ" sz="2800" b="1" i="0" dirty="0">
                <a:solidFill>
                  <a:srgbClr val="222222"/>
                </a:solidFill>
                <a:effectLst/>
                <a:latin typeface="Times New Roman" panose="02020603050405020304" pitchFamily="18" charset="0"/>
                <a:cs typeface="Times New Roman" panose="02020603050405020304" pitchFamily="18" charset="0"/>
              </a:rPr>
              <a:t>عيوب المنهج التجريبي</a:t>
            </a:r>
          </a:p>
          <a:p>
            <a:pPr algn="r"/>
            <a:r>
              <a:rPr lang="ar-IQ" sz="2800" b="1" i="0" dirty="0">
                <a:solidFill>
                  <a:srgbClr val="222222"/>
                </a:solidFill>
                <a:effectLst/>
                <a:latin typeface="Times New Roman" panose="02020603050405020304" pitchFamily="18" charset="0"/>
                <a:cs typeface="Times New Roman" panose="02020603050405020304" pitchFamily="18" charset="0"/>
              </a:rPr>
              <a:t>استنزاف وقت طويل جدًا خلال جمع البيانات والمعلومات</a:t>
            </a:r>
            <a:r>
              <a:rPr lang="ar-IQ" sz="2800" b="0" i="0" dirty="0">
                <a:solidFill>
                  <a:srgbClr val="222222"/>
                </a:solidFill>
                <a:effectLst/>
                <a:latin typeface="Times New Roman" panose="02020603050405020304" pitchFamily="18" charset="0"/>
                <a:cs typeface="Times New Roman" panose="02020603050405020304" pitchFamily="18" charset="0"/>
              </a:rPr>
              <a:t>؛ لذلك يتطلب الصبر من الباحث، ويأتي ذلك في ظل ندرة المصادر.</a:t>
            </a:r>
          </a:p>
          <a:p>
            <a:pPr algn="r"/>
            <a:r>
              <a:rPr lang="ar-IQ" sz="2800" b="1" i="0" dirty="0">
                <a:solidFill>
                  <a:srgbClr val="222222"/>
                </a:solidFill>
                <a:effectLst/>
                <a:latin typeface="Times New Roman" panose="02020603050405020304" pitchFamily="18" charset="0"/>
                <a:cs typeface="Times New Roman" panose="02020603050405020304" pitchFamily="18" charset="0"/>
              </a:rPr>
              <a:t>التكلفة المرتفعة</a:t>
            </a:r>
            <a:r>
              <a:rPr lang="ar-IQ" sz="2800" b="0" i="0" dirty="0">
                <a:solidFill>
                  <a:srgbClr val="222222"/>
                </a:solidFill>
                <a:effectLst/>
                <a:latin typeface="Times New Roman" panose="02020603050405020304" pitchFamily="18" charset="0"/>
                <a:cs typeface="Times New Roman" panose="02020603050405020304" pitchFamily="18" charset="0"/>
              </a:rPr>
              <a:t>؛ بحكم الحاجة إلى التنقل بين بيئاتٍ مختلفةٍ ومواقعَ متعددةٍ للوصول إلى المراد.</a:t>
            </a:r>
          </a:p>
          <a:p>
            <a:pPr algn="r"/>
            <a:r>
              <a:rPr lang="ar-IQ" sz="2800" b="1" i="0" dirty="0">
                <a:solidFill>
                  <a:srgbClr val="222222"/>
                </a:solidFill>
                <a:effectLst/>
                <a:latin typeface="Times New Roman" panose="02020603050405020304" pitchFamily="18" charset="0"/>
                <a:cs typeface="Times New Roman" panose="02020603050405020304" pitchFamily="18" charset="0"/>
              </a:rPr>
              <a:t>احتمالية ظهور الحاجة للحصول على أذونات</a:t>
            </a:r>
            <a:r>
              <a:rPr lang="ar-IQ" sz="2800" b="0" i="0" dirty="0">
                <a:solidFill>
                  <a:srgbClr val="222222"/>
                </a:solidFill>
                <a:effectLst/>
                <a:latin typeface="Times New Roman" panose="02020603050405020304" pitchFamily="18" charset="0"/>
                <a:cs typeface="Times New Roman" panose="02020603050405020304" pitchFamily="18" charset="0"/>
              </a:rPr>
              <a:t>؛ ما قد يكون أمرًا يصعب جدًا القيام به أحيانًا.</a:t>
            </a:r>
          </a:p>
          <a:p>
            <a:pPr algn="r"/>
            <a:r>
              <a:rPr lang="ar-IQ" sz="2800" b="1" i="0" dirty="0">
                <a:solidFill>
                  <a:srgbClr val="222222"/>
                </a:solidFill>
                <a:effectLst/>
                <a:latin typeface="Times New Roman" panose="02020603050405020304" pitchFamily="18" charset="0"/>
                <a:cs typeface="Times New Roman" panose="02020603050405020304" pitchFamily="18" charset="0"/>
              </a:rPr>
              <a:t>مواجهة المشاكل في استقطاب البيانات</a:t>
            </a:r>
            <a:r>
              <a:rPr lang="ar-IQ" sz="2800" b="0" i="0" dirty="0">
                <a:solidFill>
                  <a:srgbClr val="222222"/>
                </a:solidFill>
                <a:effectLst/>
                <a:latin typeface="Times New Roman" panose="02020603050405020304" pitchFamily="18" charset="0"/>
                <a:cs typeface="Times New Roman" panose="02020603050405020304" pitchFamily="18" charset="0"/>
              </a:rPr>
              <a:t>؛ فقد تقف بعض المعوقات في وجه الباحث عند جمع البيانات بطرقٍ مختلفةٍ.</a:t>
            </a:r>
          </a:p>
        </p:txBody>
      </p:sp>
    </p:spTree>
    <p:extLst>
      <p:ext uri="{BB962C8B-B14F-4D97-AF65-F5344CB8AC3E}">
        <p14:creationId xmlns:p14="http://schemas.microsoft.com/office/powerpoint/2010/main" val="33053286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427992" y="797510"/>
            <a:ext cx="9229061" cy="5262979"/>
          </a:xfrm>
          <a:prstGeom prst="rect">
            <a:avLst/>
          </a:prstGeom>
          <a:noFill/>
        </p:spPr>
        <p:txBody>
          <a:bodyPr wrap="square" rtlCol="0">
            <a:spAutoFit/>
          </a:bodyPr>
          <a:lstStyle/>
          <a:p>
            <a:pPr algn="r"/>
            <a:r>
              <a:rPr lang="ar-IQ" sz="2400" b="1" i="0" dirty="0">
                <a:solidFill>
                  <a:srgbClr val="222222"/>
                </a:solidFill>
                <a:effectLst/>
                <a:latin typeface="Times New Roman" panose="02020603050405020304" pitchFamily="18" charset="0"/>
                <a:cs typeface="Times New Roman" panose="02020603050405020304" pitchFamily="18" charset="0"/>
              </a:rPr>
              <a:t>امثلة على المنهج التجريبي</a:t>
            </a:r>
          </a:p>
          <a:p>
            <a:pPr algn="r"/>
            <a:r>
              <a:rPr lang="ar-IQ" sz="2400" b="1" i="0" dirty="0">
                <a:solidFill>
                  <a:srgbClr val="222222"/>
                </a:solidFill>
                <a:effectLst/>
                <a:latin typeface="Times New Roman" panose="02020603050405020304" pitchFamily="18" charset="0"/>
                <a:cs typeface="Times New Roman" panose="02020603050405020304" pitchFamily="18" charset="0"/>
              </a:rPr>
              <a:t>محاولة معرفة أسباب عجز شركة ما عن اجتياح الأسواق والاستحواذ عليها</a:t>
            </a:r>
            <a:r>
              <a:rPr lang="ar-IQ" sz="2400" b="0" i="0" dirty="0">
                <a:solidFill>
                  <a:srgbClr val="222222"/>
                </a:solidFill>
                <a:effectLst/>
                <a:latin typeface="Times New Roman" panose="02020603050405020304" pitchFamily="18" charset="0"/>
                <a:cs typeface="Times New Roman" panose="02020603050405020304" pitchFamily="18" charset="0"/>
              </a:rPr>
              <a:t>، لذا تلجأ إلى إحداث بعض التغييرات على العمليات التي تمر بها عملية الإنتاج مثل التصنيع، والتسويق، والمبيعات، والعمليات، وبناءً على التجربة فقد استوضح لهم الأمر بأن تأهيل وتدريب المسوقين وتعزيز المبيعات يؤثر إيجابيًّا على تغطية السوق أكثر بالمنتج.</a:t>
            </a:r>
          </a:p>
          <a:p>
            <a:pPr algn="r"/>
            <a:r>
              <a:rPr lang="ar-IQ" sz="2400" b="1" i="0" dirty="0">
                <a:solidFill>
                  <a:srgbClr val="222222"/>
                </a:solidFill>
                <a:effectLst/>
                <a:latin typeface="Times New Roman" panose="02020603050405020304" pitchFamily="18" charset="0"/>
                <a:cs typeface="Times New Roman" panose="02020603050405020304" pitchFamily="18" charset="0"/>
              </a:rPr>
              <a:t>استفتاء آراء الجمهور في الولايات المتحدة الأمريكية حول الطاقة الخضراء</a:t>
            </a:r>
            <a:r>
              <a:rPr lang="ar-IQ" sz="2400" b="0" i="0" dirty="0">
                <a:solidFill>
                  <a:srgbClr val="222222"/>
                </a:solidFill>
                <a:effectLst/>
                <a:latin typeface="Times New Roman" panose="02020603050405020304" pitchFamily="18" charset="0"/>
                <a:cs typeface="Times New Roman" panose="02020603050405020304" pitchFamily="18" charset="0"/>
              </a:rPr>
              <a:t>، وأسباب استهلاك الوقود الأحفوري ومشتقاته أكثر من موارد الطاقة الخضراء، ودراسة العوامل المؤثرة بقراراتهم لاستخدام الطاقة المتجددة.</a:t>
            </a:r>
          </a:p>
          <a:p>
            <a:pPr algn="r"/>
            <a:r>
              <a:rPr lang="ar-IQ" sz="2400" b="1" i="0" dirty="0">
                <a:solidFill>
                  <a:srgbClr val="222222"/>
                </a:solidFill>
                <a:effectLst/>
                <a:latin typeface="Times New Roman" panose="02020603050405020304" pitchFamily="18" charset="0"/>
                <a:cs typeface="Times New Roman" panose="02020603050405020304" pitchFamily="18" charset="0"/>
              </a:rPr>
              <a:t>تجربة مدى فائدة التمارين البدنية لجسم الإنسان</a:t>
            </a:r>
            <a:r>
              <a:rPr lang="ar-IQ" sz="2400" b="0" i="0" dirty="0">
                <a:solidFill>
                  <a:srgbClr val="222222"/>
                </a:solidFill>
                <a:effectLst/>
                <a:latin typeface="Times New Roman" panose="02020603050405020304" pitchFamily="18" charset="0"/>
                <a:cs typeface="Times New Roman" panose="02020603050405020304" pitchFamily="18" charset="0"/>
              </a:rPr>
              <a:t>، لذلك يطلب من أحد الأشخاص الانتظام بممارسة التمارين الرياضية لفترةٍ من الزمن لبناء العضلات، وتظهر النتيجة الإيجابية بعد فترةٍ قليلةٍ، ويعد ذلك تجريبًّا حقيقيًّا.</a:t>
            </a:r>
          </a:p>
          <a:p>
            <a:pPr algn="r"/>
            <a:r>
              <a:rPr lang="ar-IQ" sz="2400" b="1" i="0" dirty="0">
                <a:solidFill>
                  <a:srgbClr val="222222"/>
                </a:solidFill>
                <a:effectLst/>
                <a:latin typeface="Times New Roman" panose="02020603050405020304" pitchFamily="18" charset="0"/>
                <a:cs typeface="Times New Roman" panose="02020603050405020304" pitchFamily="18" charset="0"/>
              </a:rPr>
              <a:t>الوقوف على الأسباب المؤدية لانتشار سوء التغذية بين الأطفال</a:t>
            </a:r>
            <a:r>
              <a:rPr lang="ar-IQ" sz="2400" b="0" i="0" dirty="0">
                <a:solidFill>
                  <a:srgbClr val="222222"/>
                </a:solidFill>
                <a:effectLst/>
                <a:latin typeface="Times New Roman" panose="02020603050405020304" pitchFamily="18" charset="0"/>
                <a:cs typeface="Times New Roman" panose="02020603050405020304" pitchFamily="18" charset="0"/>
              </a:rPr>
              <a:t>، ويؤخذ بعين الاعتبار العرق، والعمر، والدخل، والبيئة الاجتماعية، وفي حال الاجتماع على وجود سوء التغذية بين الأطفال من العائلات الفقيرة فإن ذلك يدل دليلًا طوليًا.</a:t>
            </a:r>
          </a:p>
        </p:txBody>
      </p:sp>
    </p:spTree>
    <p:extLst>
      <p:ext uri="{BB962C8B-B14F-4D97-AF65-F5344CB8AC3E}">
        <p14:creationId xmlns:p14="http://schemas.microsoft.com/office/powerpoint/2010/main" val="42186495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206502" y="423411"/>
            <a:ext cx="10090297" cy="5262979"/>
          </a:xfrm>
          <a:prstGeom prst="rect">
            <a:avLst/>
          </a:prstGeom>
          <a:noFill/>
        </p:spPr>
        <p:txBody>
          <a:bodyPr wrap="square" rtlCol="0">
            <a:spAutoFit/>
          </a:bodyPr>
          <a:lstStyle/>
          <a:p>
            <a:pPr algn="r"/>
            <a:r>
              <a:rPr lang="ar-IQ" sz="2800" b="1" i="0" dirty="0">
                <a:solidFill>
                  <a:srgbClr val="222222"/>
                </a:solidFill>
                <a:effectLst/>
                <a:latin typeface="Times New Roman" panose="02020603050405020304" pitchFamily="18" charset="0"/>
                <a:cs typeface="Times New Roman" panose="02020603050405020304" pitchFamily="18" charset="0"/>
              </a:rPr>
              <a:t>أسئلة شائعة حول المنهج التجريبي</a:t>
            </a:r>
          </a:p>
          <a:p>
            <a:pPr algn="r"/>
            <a:r>
              <a:rPr lang="ar-IQ" sz="2800" b="1" i="0" dirty="0">
                <a:solidFill>
                  <a:srgbClr val="222222"/>
                </a:solidFill>
                <a:effectLst/>
                <a:latin typeface="Times New Roman" panose="02020603050405020304" pitchFamily="18" charset="0"/>
                <a:cs typeface="Times New Roman" panose="02020603050405020304" pitchFamily="18" charset="0"/>
              </a:rPr>
              <a:t>هل يمكن تطبيق المنهج التجريبي على العلوم </a:t>
            </a:r>
            <a:r>
              <a:rPr lang="ar-IQ" sz="2800" b="1" i="0" dirty="0" err="1">
                <a:solidFill>
                  <a:srgbClr val="222222"/>
                </a:solidFill>
                <a:effectLst/>
                <a:latin typeface="Times New Roman" panose="02020603050405020304" pitchFamily="18" charset="0"/>
                <a:cs typeface="Times New Roman" panose="02020603050405020304" pitchFamily="18" charset="0"/>
              </a:rPr>
              <a:t>الانسانية؟</a:t>
            </a:r>
            <a:r>
              <a:rPr lang="ar-IQ" sz="2800" b="0" i="0" dirty="0" err="1">
                <a:solidFill>
                  <a:srgbClr val="222222"/>
                </a:solidFill>
                <a:effectLst/>
                <a:latin typeface="Times New Roman" panose="02020603050405020304" pitchFamily="18" charset="0"/>
                <a:cs typeface="Times New Roman" panose="02020603050405020304" pitchFamily="18" charset="0"/>
              </a:rPr>
              <a:t>يعتبر</a:t>
            </a:r>
            <a:r>
              <a:rPr lang="ar-IQ" sz="2800" b="0" i="0" dirty="0">
                <a:solidFill>
                  <a:srgbClr val="222222"/>
                </a:solidFill>
                <a:effectLst/>
                <a:latin typeface="Times New Roman" panose="02020603050405020304" pitchFamily="18" charset="0"/>
                <a:cs typeface="Times New Roman" panose="02020603050405020304" pitchFamily="18" charset="0"/>
              </a:rPr>
              <a:t> المنهج التجريبي أنموذجًا جيدًا في العلوم الإنسانية وفعالًا في إعادة صياغة العمل وتوسيعه ضمن مظلة العلوم الإنسانية، مع التجريب ومعالجته تبعًا للأساليب المقترنة بالأبحاث العلمية، ويمكن تطبيقه إلا أنه لا يتشابه كما هو الحال في المواد الجامدة، إلا أن هناك بعض الجوانب تشير لصعوبة تطبيقه.</a:t>
            </a:r>
          </a:p>
          <a:p>
            <a:pPr algn="r"/>
            <a:r>
              <a:rPr lang="ar-IQ" sz="2800" b="1" i="0" dirty="0">
                <a:solidFill>
                  <a:srgbClr val="222222"/>
                </a:solidFill>
                <a:effectLst/>
                <a:latin typeface="Times New Roman" panose="02020603050405020304" pitchFamily="18" charset="0"/>
                <a:cs typeface="Times New Roman" panose="02020603050405020304" pitchFamily="18" charset="0"/>
              </a:rPr>
              <a:t>هل يمكن تطبيق المنهج التجريبي على المادة </a:t>
            </a:r>
            <a:r>
              <a:rPr lang="ar-IQ" sz="2800" b="1" i="0" dirty="0" err="1">
                <a:solidFill>
                  <a:srgbClr val="222222"/>
                </a:solidFill>
                <a:effectLst/>
                <a:latin typeface="Times New Roman" panose="02020603050405020304" pitchFamily="18" charset="0"/>
                <a:cs typeface="Times New Roman" panose="02020603050405020304" pitchFamily="18" charset="0"/>
              </a:rPr>
              <a:t>الحية؟</a:t>
            </a:r>
            <a:r>
              <a:rPr lang="ar-IQ" sz="2800" b="0" i="0" dirty="0" err="1">
                <a:solidFill>
                  <a:srgbClr val="222222"/>
                </a:solidFill>
                <a:effectLst/>
                <a:latin typeface="Times New Roman" panose="02020603050405020304" pitchFamily="18" charset="0"/>
                <a:cs typeface="Times New Roman" panose="02020603050405020304" pitchFamily="18" charset="0"/>
              </a:rPr>
              <a:t>يوجه</a:t>
            </a:r>
            <a:r>
              <a:rPr lang="ar-IQ" sz="2800" b="0" i="0" dirty="0">
                <a:solidFill>
                  <a:srgbClr val="222222"/>
                </a:solidFill>
                <a:effectLst/>
                <a:latin typeface="Times New Roman" panose="02020603050405020304" pitchFamily="18" charset="0"/>
                <a:cs typeface="Times New Roman" panose="02020603050405020304" pitchFamily="18" charset="0"/>
              </a:rPr>
              <a:t> بعض العلماء والفلاسفة صعوبة تطبيق المنهج التجريبي على المادة الحية بذات الكيفية التي تطبق بها على المواد الجامدة، وذلك لوجود بعض العوائق والصعوبات التي قد تقف في وجه الباحث.</a:t>
            </a:r>
          </a:p>
          <a:p>
            <a:pPr algn="r"/>
            <a:r>
              <a:rPr lang="ar-IQ" sz="2800" b="1" i="0" dirty="0">
                <a:solidFill>
                  <a:srgbClr val="222222"/>
                </a:solidFill>
                <a:effectLst/>
                <a:latin typeface="Times New Roman" panose="02020603050405020304" pitchFamily="18" charset="0"/>
                <a:cs typeface="Times New Roman" panose="02020603050405020304" pitchFamily="18" charset="0"/>
              </a:rPr>
              <a:t>هل يمكن الاستغناء عن الفرضية في المنهج </a:t>
            </a:r>
            <a:r>
              <a:rPr lang="ar-IQ" sz="2800" b="1" i="0" dirty="0" err="1">
                <a:solidFill>
                  <a:srgbClr val="222222"/>
                </a:solidFill>
                <a:effectLst/>
                <a:latin typeface="Times New Roman" panose="02020603050405020304" pitchFamily="18" charset="0"/>
                <a:cs typeface="Times New Roman" panose="02020603050405020304" pitchFamily="18" charset="0"/>
              </a:rPr>
              <a:t>التجريبي؟</a:t>
            </a:r>
            <a:r>
              <a:rPr lang="ar-IQ" sz="2800" b="0" i="0" dirty="0" err="1">
                <a:solidFill>
                  <a:srgbClr val="222222"/>
                </a:solidFill>
                <a:effectLst/>
                <a:latin typeface="Times New Roman" panose="02020603050405020304" pitchFamily="18" charset="0"/>
                <a:cs typeface="Times New Roman" panose="02020603050405020304" pitchFamily="18" charset="0"/>
              </a:rPr>
              <a:t>تحظى</a:t>
            </a:r>
            <a:r>
              <a:rPr lang="ar-IQ" sz="2800" b="0" i="0" dirty="0">
                <a:solidFill>
                  <a:srgbClr val="222222"/>
                </a:solidFill>
                <a:effectLst/>
                <a:latin typeface="Times New Roman" panose="02020603050405020304" pitchFamily="18" charset="0"/>
                <a:cs typeface="Times New Roman" panose="02020603050405020304" pitchFamily="18" charset="0"/>
              </a:rPr>
              <a:t> الفرضية في المنهج التجريبي بأهميةٍ كبيرةٍ باعتبارها وسيلة للكشف عن الطريقة التي ستتخذ الإجراءات التجريبية بها، والتجربة العلمية ترتكز أساسًا على التفسير.</a:t>
            </a:r>
          </a:p>
        </p:txBody>
      </p:sp>
    </p:spTree>
    <p:extLst>
      <p:ext uri="{BB962C8B-B14F-4D97-AF65-F5344CB8AC3E}">
        <p14:creationId xmlns:p14="http://schemas.microsoft.com/office/powerpoint/2010/main" val="36433831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336784" y="805323"/>
            <a:ext cx="9380094" cy="5693866"/>
          </a:xfrm>
          <a:prstGeom prst="rect">
            <a:avLst/>
          </a:prstGeom>
          <a:noFill/>
        </p:spPr>
        <p:txBody>
          <a:bodyPr wrap="square" rtlCol="0">
            <a:spAutoFit/>
          </a:bodyPr>
          <a:lstStyle/>
          <a:p>
            <a:pPr algn="r"/>
            <a:r>
              <a:rPr lang="ar-IQ" sz="2800" b="1" dirty="0">
                <a:latin typeface="Times New Roman" panose="02020603050405020304" pitchFamily="18" charset="0"/>
                <a:cs typeface="Traditional Arabic" panose="02020603050405020304" pitchFamily="18" charset="-78"/>
              </a:rPr>
              <a:t>خصائص المنهج التجريبي</a:t>
            </a:r>
          </a:p>
          <a:p>
            <a:pPr algn="r"/>
            <a:r>
              <a:rPr lang="ar-IQ" sz="2800" dirty="0">
                <a:latin typeface="Times New Roman" panose="02020603050405020304" pitchFamily="18" charset="0"/>
                <a:cs typeface="Traditional Arabic" panose="02020603050405020304" pitchFamily="18" charset="-78"/>
              </a:rPr>
              <a:t>يتخذ المنهج التجريبي مجموعةً من الخصائص، منها:</a:t>
            </a:r>
          </a:p>
          <a:p>
            <a:pPr algn="r"/>
            <a:r>
              <a:rPr lang="ar-IQ" sz="2800" b="1" dirty="0">
                <a:latin typeface="Times New Roman" panose="02020603050405020304" pitchFamily="18" charset="0"/>
                <a:cs typeface="Traditional Arabic" panose="02020603050405020304" pitchFamily="18" charset="-78"/>
              </a:rPr>
              <a:t>الأسئلة: </a:t>
            </a:r>
            <a:r>
              <a:rPr lang="ar-IQ" sz="2800" dirty="0">
                <a:latin typeface="Times New Roman" panose="02020603050405020304" pitchFamily="18" charset="0"/>
                <a:cs typeface="Traditional Arabic" panose="02020603050405020304" pitchFamily="18" charset="-78"/>
              </a:rPr>
              <a:t>الأساس في البحوث وفرة مجموعة من الأسئلة الغامضة التي تتطلب إجابةً واستنتاجًا دقيقًا.</a:t>
            </a:r>
          </a:p>
          <a:p>
            <a:pPr algn="r"/>
            <a:r>
              <a:rPr lang="ar-IQ" sz="2800" b="1" dirty="0">
                <a:latin typeface="Times New Roman" panose="02020603050405020304" pitchFamily="18" charset="0"/>
                <a:cs typeface="Traditional Arabic" panose="02020603050405020304" pitchFamily="18" charset="-78"/>
              </a:rPr>
              <a:t>مجتمع الدراسة: </a:t>
            </a:r>
            <a:r>
              <a:rPr lang="ar-IQ" sz="2800" dirty="0">
                <a:latin typeface="Times New Roman" panose="02020603050405020304" pitchFamily="18" charset="0"/>
                <a:cs typeface="Traditional Arabic" panose="02020603050405020304" pitchFamily="18" charset="-78"/>
              </a:rPr>
              <a:t>من الأمور الرئيسية في البحوث لإجراء الدراسة على سلوكه والظواهر التي تطرأ عليه بشأن قضية البحث.</a:t>
            </a:r>
          </a:p>
          <a:p>
            <a:pPr algn="r"/>
            <a:r>
              <a:rPr lang="ar-IQ" sz="2800" b="1" dirty="0">
                <a:latin typeface="Times New Roman" panose="02020603050405020304" pitchFamily="18" charset="0"/>
                <a:cs typeface="Traditional Arabic" panose="02020603050405020304" pitchFamily="18" charset="-78"/>
              </a:rPr>
              <a:t>الوصف: </a:t>
            </a:r>
            <a:r>
              <a:rPr lang="ar-IQ" sz="2800" dirty="0">
                <a:latin typeface="Times New Roman" panose="02020603050405020304" pitchFamily="18" charset="0"/>
                <a:cs typeface="Traditional Arabic" panose="02020603050405020304" pitchFamily="18" charset="-78"/>
              </a:rPr>
              <a:t>يتمثل بإعطاء العملية المستعملة في تحليل مجتمع الدراسة، وما تصنف به من فئاتٍ وظواهرَ وصفًا دقيقًا تدرج تحته الضوابط وأسس الاختيار وأدوات الاختبار المختلفة مثل الاستطلاعات.</a:t>
            </a:r>
          </a:p>
          <a:p>
            <a:pPr algn="r"/>
            <a:r>
              <a:rPr lang="ar-IQ" sz="2800" b="1" dirty="0">
                <a:latin typeface="Times New Roman" panose="02020603050405020304" pitchFamily="18" charset="0"/>
                <a:cs typeface="Traditional Arabic" panose="02020603050405020304" pitchFamily="18" charset="-78"/>
              </a:rPr>
              <a:t>خطة البحث: </a:t>
            </a:r>
            <a:r>
              <a:rPr lang="ar-IQ" sz="2800" dirty="0">
                <a:latin typeface="Times New Roman" panose="02020603050405020304" pitchFamily="18" charset="0"/>
                <a:cs typeface="Traditional Arabic" panose="02020603050405020304" pitchFamily="18" charset="-78"/>
              </a:rPr>
              <a:t>مرسومٌ يوضح تفاصيل البحث القائم على المنهج التجريبي من مخططٍ وأسئلةٍ وطرق جمع البيانات الأولية، والموارد.</a:t>
            </a:r>
          </a:p>
          <a:p>
            <a:pPr algn="r"/>
            <a:r>
              <a:rPr lang="ar-IQ" sz="2800" b="1" dirty="0">
                <a:latin typeface="Times New Roman" panose="02020603050405020304" pitchFamily="18" charset="0"/>
                <a:cs typeface="Traditional Arabic" panose="02020603050405020304" pitchFamily="18" charset="-78"/>
              </a:rPr>
              <a:t>العينة: </a:t>
            </a:r>
            <a:r>
              <a:rPr lang="ar-IQ" sz="2800" dirty="0">
                <a:latin typeface="Times New Roman" panose="02020603050405020304" pitchFamily="18" charset="0"/>
                <a:cs typeface="Traditional Arabic" panose="02020603050405020304" pitchFamily="18" charset="-78"/>
              </a:rPr>
              <a:t>وتتمثل بالفئة المستهدفة التي تطبق عليها المنهجية، وقد تكون عبارةً عن موظفين في بيئة عملٍ، أو سكان منطقةٍ ما، وما سوى ذلك.</a:t>
            </a:r>
          </a:p>
          <a:p>
            <a:pPr algn="r"/>
            <a:r>
              <a:rPr lang="ar-IQ" sz="2800" b="1" dirty="0">
                <a:latin typeface="Times New Roman" panose="02020603050405020304" pitchFamily="18" charset="0"/>
                <a:cs typeface="Traditional Arabic" panose="02020603050405020304" pitchFamily="18" charset="-78"/>
              </a:rPr>
              <a:t>التحقق والدقة: </a:t>
            </a:r>
            <a:r>
              <a:rPr lang="ar-IQ" sz="2800" dirty="0">
                <a:latin typeface="Times New Roman" panose="02020603050405020304" pitchFamily="18" charset="0"/>
                <a:cs typeface="Traditional Arabic" panose="02020603050405020304" pitchFamily="18" charset="-78"/>
              </a:rPr>
              <a:t>تتجسّد بإمكانية إجراء الدراسة مرةً أخرى على المجتمع واختبار النتائج مجددًا للتحقق من دقتها وموثوقيته</a:t>
            </a:r>
          </a:p>
        </p:txBody>
      </p:sp>
    </p:spTree>
    <p:extLst>
      <p:ext uri="{BB962C8B-B14F-4D97-AF65-F5344CB8AC3E}">
        <p14:creationId xmlns:p14="http://schemas.microsoft.com/office/powerpoint/2010/main" val="310895253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38494" y="1166842"/>
            <a:ext cx="9534315" cy="4524315"/>
          </a:xfrm>
          <a:prstGeom prst="rect">
            <a:avLst/>
          </a:prstGeom>
          <a:noFill/>
        </p:spPr>
        <p:txBody>
          <a:bodyPr wrap="square" rtlCol="0">
            <a:spAutoFit/>
          </a:bodyPr>
          <a:lstStyle/>
          <a:p>
            <a:pPr algn="r"/>
            <a:r>
              <a:rPr lang="ar-IQ" sz="3600" b="1" dirty="0">
                <a:latin typeface="Times New Roman" panose="02020603050405020304" pitchFamily="18" charset="0"/>
                <a:cs typeface="Traditional Arabic" panose="02020603050405020304" pitchFamily="18" charset="-78"/>
              </a:rPr>
              <a:t>مميزات المنهج التجريبي</a:t>
            </a:r>
          </a:p>
          <a:p>
            <a:pPr algn="r"/>
            <a:r>
              <a:rPr lang="ar-IQ" sz="3600" dirty="0">
                <a:solidFill>
                  <a:srgbClr val="FF0000"/>
                </a:solidFill>
                <a:latin typeface="Times New Roman" panose="02020603050405020304" pitchFamily="18" charset="0"/>
                <a:cs typeface="Traditional Arabic" panose="02020603050405020304" pitchFamily="18" charset="-78"/>
              </a:rPr>
              <a:t>تمكن الإغريق القدماء من الوصول إلى الميزات التي يأتي بها استخدام المنهج التجريبي عند استخدامه في البحوث، وتتمثل بما يلي:</a:t>
            </a:r>
          </a:p>
          <a:p>
            <a:pPr algn="r"/>
            <a:r>
              <a:rPr lang="ar-IQ" sz="3600" dirty="0">
                <a:latin typeface="Times New Roman" panose="02020603050405020304" pitchFamily="18" charset="0"/>
                <a:cs typeface="Traditional Arabic" panose="02020603050405020304" pitchFamily="18" charset="-78"/>
              </a:rPr>
              <a:t>- تقديم نتائج أكثر كفاءة وموثوقية، إثر الاعتمادية الكاملة على الخبرة والحقائق.</a:t>
            </a:r>
          </a:p>
          <a:p>
            <a:pPr algn="r"/>
            <a:r>
              <a:rPr lang="ar-IQ" sz="3600" dirty="0">
                <a:latin typeface="Times New Roman" panose="02020603050405020304" pitchFamily="18" charset="0"/>
                <a:cs typeface="Traditional Arabic" panose="02020603050405020304" pitchFamily="18" charset="-78"/>
              </a:rPr>
              <a:t>-التأكد من مدى مصداقية نتائج الأبحاث السابقة، والأطر التي يعمل فيها.</a:t>
            </a:r>
          </a:p>
          <a:p>
            <a:pPr algn="r"/>
            <a:r>
              <a:rPr lang="ar-IQ" sz="3600" dirty="0">
                <a:latin typeface="Times New Roman" panose="02020603050405020304" pitchFamily="18" charset="0"/>
                <a:cs typeface="Traditional Arabic" panose="02020603050405020304" pitchFamily="18" charset="-78"/>
              </a:rPr>
              <a:t>-التحكم بالمتغيرات، وإدارتها بكل سهولةٍ من قبل الباحث.</a:t>
            </a:r>
          </a:p>
          <a:p>
            <a:pPr algn="r"/>
            <a:r>
              <a:rPr lang="ar-IQ" sz="3600" dirty="0">
                <a:latin typeface="Times New Roman" panose="02020603050405020304" pitchFamily="18" charset="0"/>
                <a:cs typeface="Traditional Arabic" panose="02020603050405020304" pitchFamily="18" charset="-78"/>
              </a:rPr>
              <a:t>-تعزيز قدرة الباحث على استيعاب التغيرات التي قد تطرأ تدريجيًا، وبالتالي إجراء تعديلاتٍ على النهج وفق الحاجة</a:t>
            </a:r>
          </a:p>
        </p:txBody>
      </p:sp>
    </p:spTree>
    <p:extLst>
      <p:ext uri="{BB962C8B-B14F-4D97-AF65-F5344CB8AC3E}">
        <p14:creationId xmlns:p14="http://schemas.microsoft.com/office/powerpoint/2010/main" val="35364931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195363" y="743194"/>
            <a:ext cx="9008060" cy="1631216"/>
          </a:xfrm>
          <a:prstGeom prst="rect">
            <a:avLst/>
          </a:prstGeom>
          <a:noFill/>
        </p:spPr>
        <p:txBody>
          <a:bodyPr wrap="square" rtlCol="0">
            <a:spAutoFit/>
          </a:bodyPr>
          <a:lstStyle/>
          <a:p>
            <a:pPr algn="ctr"/>
            <a:r>
              <a:rPr lang="ar-IQ" sz="2800" b="1" i="0" dirty="0">
                <a:solidFill>
                  <a:srgbClr val="222222"/>
                </a:solidFill>
                <a:effectLst/>
                <a:latin typeface="Noto Kufi Arabic"/>
              </a:rPr>
              <a:t>مراحل المنهج التجريبي – الدورة التجريبية</a:t>
            </a:r>
          </a:p>
          <a:p>
            <a:br>
              <a:rPr lang="ar-IQ" sz="2800" b="0" i="0" dirty="0">
                <a:solidFill>
                  <a:srgbClr val="222222"/>
                </a:solidFill>
                <a:effectLst/>
                <a:latin typeface="Noto Naskh Arabic UI"/>
              </a:rPr>
            </a:br>
            <a:endParaRPr lang="en-US" sz="4400" dirty="0">
              <a:latin typeface="Arial" panose="020B0604020202020204" pitchFamily="34" charset="0"/>
              <a:cs typeface="Arial" panose="020B0604020202020204" pitchFamily="34" charset="0"/>
            </a:endParaRPr>
          </a:p>
        </p:txBody>
      </p:sp>
      <p:pic>
        <p:nvPicPr>
          <p:cNvPr id="1026" name="Picture 2" descr="مراحل المنهج التجريبي - الدورة التجريبية">
            <a:extLst>
              <a:ext uri="{FF2B5EF4-FFF2-40B4-BE49-F238E27FC236}">
                <a16:creationId xmlns:a16="http://schemas.microsoft.com/office/drawing/2014/main" id="{44D93C04-0CB7-4A55-A961-9682B4E713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604" y="1437616"/>
            <a:ext cx="4864032" cy="4864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1915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818323" y="1536174"/>
            <a:ext cx="8832453" cy="3785652"/>
          </a:xfrm>
          <a:prstGeom prst="rect">
            <a:avLst/>
          </a:prstGeom>
          <a:noFill/>
        </p:spPr>
        <p:txBody>
          <a:bodyPr wrap="square" rtlCol="0">
            <a:spAutoFit/>
          </a:bodyPr>
          <a:lstStyle/>
          <a:p>
            <a:pPr algn="r"/>
            <a:r>
              <a:rPr lang="en-US" sz="3200" b="1" i="0" dirty="0">
                <a:solidFill>
                  <a:srgbClr val="222222"/>
                </a:solidFill>
                <a:effectLst/>
                <a:latin typeface="Noto Kufi Arabic"/>
              </a:rPr>
              <a:t> Observation :   </a:t>
            </a:r>
            <a:r>
              <a:rPr lang="ar-IQ" sz="3200" b="1" i="0" dirty="0">
                <a:solidFill>
                  <a:srgbClr val="222222"/>
                </a:solidFill>
                <a:effectLst/>
                <a:latin typeface="Noto Kufi Arabic"/>
              </a:rPr>
              <a:t>الملاحظة</a:t>
            </a:r>
            <a:r>
              <a:rPr lang="en-US" sz="3200" b="1" i="0" dirty="0">
                <a:solidFill>
                  <a:srgbClr val="222222"/>
                </a:solidFill>
                <a:effectLst/>
                <a:latin typeface="Noto Kufi Arabic"/>
              </a:rPr>
              <a:t> </a:t>
            </a:r>
          </a:p>
          <a:p>
            <a:pPr algn="r"/>
            <a:endParaRPr lang="en-US" sz="3200" b="1" i="0" dirty="0">
              <a:solidFill>
                <a:srgbClr val="222222"/>
              </a:solidFill>
              <a:effectLst/>
              <a:latin typeface="Noto Kufi Arabic"/>
            </a:endParaRPr>
          </a:p>
          <a:p>
            <a:pPr algn="r"/>
            <a:r>
              <a:rPr lang="ar-IQ" sz="3600" dirty="0">
                <a:latin typeface="Times New Roman" panose="02020603050405020304" pitchFamily="18" charset="0"/>
                <a:cs typeface="Traditional Arabic" panose="02020603050405020304" pitchFamily="18" charset="-78"/>
              </a:rPr>
              <a:t>تتجسد هذه المرحلة بولادة الفكرة الأولى التي تُقترح على إثرها الفرضية، ويبدأ بعدها الباحث في استقطاب البيانات التجريبية واستقطابها بالاعتماد على الملاحظة، من الأمثلة على ذلك ملاحظة تفتح الزهور بلونٍ متفاوتٍ في موسمٍ محددٍ</a:t>
            </a:r>
            <a:br>
              <a:rPr lang="en-US" sz="3200" dirty="0"/>
            </a:br>
            <a:endParaRPr lang="en-US" sz="3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111529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057236" y="1695999"/>
            <a:ext cx="8362186" cy="2677656"/>
          </a:xfrm>
          <a:prstGeom prst="rect">
            <a:avLst/>
          </a:prstGeom>
          <a:noFill/>
        </p:spPr>
        <p:txBody>
          <a:bodyPr wrap="square" rtlCol="0">
            <a:spAutoFit/>
          </a:bodyPr>
          <a:lstStyle/>
          <a:p>
            <a:pPr algn="r"/>
            <a:r>
              <a:rPr lang="en-US" sz="2800" b="1" i="0" dirty="0">
                <a:solidFill>
                  <a:srgbClr val="222222"/>
                </a:solidFill>
                <a:effectLst/>
                <a:latin typeface="Noto Kufi Arabic"/>
              </a:rPr>
              <a:t>Induction : </a:t>
            </a:r>
            <a:r>
              <a:rPr lang="ar-IQ" sz="2800" b="1" i="0" dirty="0">
                <a:solidFill>
                  <a:srgbClr val="222222"/>
                </a:solidFill>
                <a:effectLst/>
                <a:latin typeface="Noto Kufi Arabic"/>
              </a:rPr>
              <a:t>الاستقراء</a:t>
            </a:r>
            <a:endParaRPr lang="en-US" sz="2800" b="1" i="0" dirty="0">
              <a:solidFill>
                <a:srgbClr val="222222"/>
              </a:solidFill>
              <a:effectLst/>
              <a:latin typeface="Noto Kufi Arabic"/>
            </a:endParaRPr>
          </a:p>
          <a:p>
            <a:pPr algn="r"/>
            <a:endParaRPr lang="en-US" sz="2800" b="0" i="0" dirty="0">
              <a:solidFill>
                <a:srgbClr val="222222"/>
              </a:solidFill>
              <a:effectLst/>
              <a:latin typeface="Noto Naskh Arabic UI"/>
            </a:endParaRPr>
          </a:p>
          <a:p>
            <a:pPr algn="r"/>
            <a:r>
              <a:rPr lang="ar-IQ" sz="2800" b="0" i="0" dirty="0">
                <a:solidFill>
                  <a:srgbClr val="222222"/>
                </a:solidFill>
                <a:effectLst/>
                <a:latin typeface="Times New Roman" panose="02020603050405020304" pitchFamily="18" charset="0"/>
                <a:cs typeface="Times New Roman" panose="02020603050405020304" pitchFamily="18" charset="0"/>
              </a:rPr>
              <a:t>أو الاستدلال الاستقرائي، يوظف في بناء الاستنتاج العام وفقًا للبيانات المستقطبة بواسطة الملاحظة، كأن يتم الوقوف على توقعاتٍ مختلفةٍ للأسباب المؤدية لظهور مشكلة الدراسة والبدء بالتخمينات، وبذلك فإن الباحث يباشر بالتجارب لتعزيز الفرضية ودعمها.</a:t>
            </a:r>
          </a:p>
        </p:txBody>
      </p:sp>
    </p:spTree>
    <p:extLst>
      <p:ext uri="{BB962C8B-B14F-4D97-AF65-F5344CB8AC3E}">
        <p14:creationId xmlns:p14="http://schemas.microsoft.com/office/powerpoint/2010/main" val="10373155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958085" y="1090072"/>
            <a:ext cx="8362186" cy="4401205"/>
          </a:xfrm>
          <a:prstGeom prst="rect">
            <a:avLst/>
          </a:prstGeom>
          <a:noFill/>
        </p:spPr>
        <p:txBody>
          <a:bodyPr wrap="square" rtlCol="0">
            <a:spAutoFit/>
          </a:bodyPr>
          <a:lstStyle/>
          <a:p>
            <a:pPr algn="r"/>
            <a:r>
              <a:rPr lang="en-US" sz="2800" b="1" dirty="0">
                <a:solidFill>
                  <a:srgbClr val="FF0000"/>
                </a:solidFill>
                <a:latin typeface="Times New Roman" panose="02020603050405020304" pitchFamily="18" charset="0"/>
                <a:cs typeface="Times New Roman" panose="02020603050405020304" pitchFamily="18" charset="0"/>
              </a:rPr>
              <a:t>: Deduction </a:t>
            </a:r>
            <a:r>
              <a:rPr lang="ar-IQ" sz="2800" b="1" dirty="0">
                <a:solidFill>
                  <a:srgbClr val="FF0000"/>
                </a:solidFill>
                <a:latin typeface="Times New Roman" panose="02020603050405020304" pitchFamily="18" charset="0"/>
                <a:cs typeface="Times New Roman" panose="02020603050405020304" pitchFamily="18" charset="0"/>
              </a:rPr>
              <a:t>الاستنتاج</a:t>
            </a:r>
            <a:endParaRPr lang="en-US" sz="2800" b="1" dirty="0">
              <a:solidFill>
                <a:srgbClr val="FF0000"/>
              </a:solidFill>
              <a:latin typeface="Times New Roman" panose="02020603050405020304" pitchFamily="18" charset="0"/>
              <a:cs typeface="Times New Roman" panose="02020603050405020304" pitchFamily="18" charset="0"/>
            </a:endParaRPr>
          </a:p>
          <a:p>
            <a:pPr algn="r"/>
            <a:r>
              <a:rPr lang="ar-IQ" sz="2800" dirty="0">
                <a:solidFill>
                  <a:srgbClr val="222222"/>
                </a:solidFill>
                <a:latin typeface="Times New Roman" panose="02020603050405020304" pitchFamily="18" charset="0"/>
                <a:cs typeface="Times New Roman" panose="02020603050405020304" pitchFamily="18" charset="0"/>
              </a:rPr>
              <a:t>مرحلةٌ من مراحل المنهج التجريبي التي تمد يد العون للباحث في التوصل لاستنتاجاتٍ حول تجربته بالاعتماد على العقلانية والمنطق للوصول إلى نتائجَ محايدةٍ.</a:t>
            </a:r>
          </a:p>
          <a:p>
            <a:pPr algn="r"/>
            <a:r>
              <a:rPr lang="en-US" sz="2800" b="1" dirty="0">
                <a:solidFill>
                  <a:srgbClr val="FF0000"/>
                </a:solidFill>
                <a:latin typeface="Times New Roman" panose="02020603050405020304" pitchFamily="18" charset="0"/>
                <a:cs typeface="Times New Roman" panose="02020603050405020304" pitchFamily="18" charset="0"/>
              </a:rPr>
              <a:t>: Testing </a:t>
            </a:r>
            <a:r>
              <a:rPr lang="ar-IQ" sz="2800" b="1" dirty="0">
                <a:solidFill>
                  <a:srgbClr val="FF0000"/>
                </a:solidFill>
                <a:latin typeface="Times New Roman" panose="02020603050405020304" pitchFamily="18" charset="0"/>
                <a:cs typeface="Times New Roman" panose="02020603050405020304" pitchFamily="18" charset="0"/>
              </a:rPr>
              <a:t>الاختبار</a:t>
            </a:r>
            <a:endParaRPr lang="en-US" sz="2800" b="1" dirty="0">
              <a:solidFill>
                <a:srgbClr val="FF0000"/>
              </a:solidFill>
              <a:latin typeface="Times New Roman" panose="02020603050405020304" pitchFamily="18" charset="0"/>
              <a:cs typeface="Times New Roman" panose="02020603050405020304" pitchFamily="18" charset="0"/>
            </a:endParaRPr>
          </a:p>
          <a:p>
            <a:pPr algn="r"/>
            <a:r>
              <a:rPr lang="ar-IQ" sz="2800" dirty="0">
                <a:solidFill>
                  <a:srgbClr val="222222"/>
                </a:solidFill>
                <a:latin typeface="Times New Roman" panose="02020603050405020304" pitchFamily="18" charset="0"/>
                <a:cs typeface="Times New Roman" panose="02020603050405020304" pitchFamily="18" charset="0"/>
              </a:rPr>
              <a:t>المرحلة الرابعة بين مراحل المنهج العلمي تشتمل على إرجاع الباحث إلى كافة الأساليب التجريبية، واستخدامها لتحديد الفرضية الواجب اختبارها، وفي هذا السياق يكون فهم البيانات سيد الموقف؛ </a:t>
            </a:r>
            <a:r>
              <a:rPr lang="ar-IQ" sz="2800" dirty="0" err="1">
                <a:solidFill>
                  <a:srgbClr val="222222"/>
                </a:solidFill>
                <a:latin typeface="Times New Roman" panose="02020603050405020304" pitchFamily="18" charset="0"/>
                <a:cs typeface="Times New Roman" panose="02020603050405020304" pitchFamily="18" charset="0"/>
              </a:rPr>
              <a:t>وبناءًا</a:t>
            </a:r>
            <a:r>
              <a:rPr lang="ar-IQ" sz="2800" dirty="0">
                <a:solidFill>
                  <a:srgbClr val="222222"/>
                </a:solidFill>
                <a:latin typeface="Times New Roman" panose="02020603050405020304" pitchFamily="18" charset="0"/>
                <a:cs typeface="Times New Roman" panose="02020603050405020304" pitchFamily="18" charset="0"/>
              </a:rPr>
              <a:t> عليه يتطلب الأمر تحديد العلاقة بين العوامل والنتائج وفقًا لأساليبَ إحصائيةٍ، وفي حال الوصول إلى نتيجةٍ فإن ذلك دليلًا على وجود دعمٍ للفرضية.</a:t>
            </a:r>
          </a:p>
        </p:txBody>
      </p:sp>
    </p:spTree>
    <p:extLst>
      <p:ext uri="{BB962C8B-B14F-4D97-AF65-F5344CB8AC3E}">
        <p14:creationId xmlns:p14="http://schemas.microsoft.com/office/powerpoint/2010/main" val="7692900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715</TotalTime>
  <Words>2622</Words>
  <Application>Microsoft Office PowerPoint</Application>
  <PresentationFormat>Widescreen</PresentationFormat>
  <Paragraphs>126</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AbdoMaster-Black</vt:lpstr>
      <vt:lpstr>AbdoMaster-Regular</vt:lpstr>
      <vt:lpstr>Arial</vt:lpstr>
      <vt:lpstr>Noto Kufi Arabic</vt:lpstr>
      <vt:lpstr>Noto Naskh Arabic UI</vt:lpstr>
      <vt:lpstr>Times New Roman</vt:lpstr>
      <vt:lpstr>Trebuchet MS</vt:lpstr>
      <vt:lpstr>Wingdings 3</vt:lpstr>
      <vt:lpstr>Facet</vt:lpstr>
      <vt:lpstr>كلية الفنون الجميلة – قسم الفنون التشكيلية أصول البحث محاضرة رقم (6)+ (7)   منهج البحث التجريبي 2021-2022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الفنون الجميلة – قسم الفنون التشكيلية أصول البحث محاضرة رقم (1) 2021-2022</dc:title>
  <dc:creator>namer albayaty</dc:creator>
  <cp:lastModifiedBy>namer albayaty</cp:lastModifiedBy>
  <cp:revision>25</cp:revision>
  <dcterms:created xsi:type="dcterms:W3CDTF">2021-10-16T09:17:45Z</dcterms:created>
  <dcterms:modified xsi:type="dcterms:W3CDTF">2022-05-28T15:19:17Z</dcterms:modified>
</cp:coreProperties>
</file>