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6" r:id="rId2"/>
    <p:sldId id="260" r:id="rId3"/>
    <p:sldId id="259" r:id="rId4"/>
    <p:sldId id="257" r:id="rId5"/>
    <p:sldId id="261" r:id="rId6"/>
    <p:sldId id="262" r:id="rId7"/>
    <p:sldId id="263" r:id="rId8"/>
    <p:sldId id="264" r:id="rId9"/>
    <p:sldId id="265"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83C144-06CD-41D8-B2FA-0D0F7DE7F63D}" type="datetimeFigureOut">
              <a:rPr lang="ar-IQ" smtClean="0"/>
              <a:t>21/09/1442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DD38B0-C233-4CAE-95E5-7F5E823F2D81}" type="slidenum">
              <a:rPr lang="ar-IQ" smtClean="0"/>
              <a:t>‹#›</a:t>
            </a:fld>
            <a:endParaRPr lang="ar-IQ"/>
          </a:p>
        </p:txBody>
      </p:sp>
    </p:spTree>
    <p:extLst>
      <p:ext uri="{BB962C8B-B14F-4D97-AF65-F5344CB8AC3E}">
        <p14:creationId xmlns:p14="http://schemas.microsoft.com/office/powerpoint/2010/main" val="24440038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BDD38B0-C233-4CAE-95E5-7F5E823F2D81}" type="slidenum">
              <a:rPr lang="ar-IQ" smtClean="0"/>
              <a:t>2</a:t>
            </a:fld>
            <a:endParaRPr lang="ar-IQ"/>
          </a:p>
        </p:txBody>
      </p:sp>
    </p:spTree>
    <p:extLst>
      <p:ext uri="{BB962C8B-B14F-4D97-AF65-F5344CB8AC3E}">
        <p14:creationId xmlns:p14="http://schemas.microsoft.com/office/powerpoint/2010/main" val="32995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1AB837-0A27-465D-9D07-67C83A5B0F2E}"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D1AB837-0A27-465D-9D07-67C83A5B0F2E}" type="slidenum">
              <a:rPr lang="ar-IQ" smtClean="0"/>
              <a:pPr/>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944E160-CD69-49DA-BD24-CD6C19D9570B}" type="datetimeFigureOut">
              <a:rPr lang="ar-IQ" smtClean="0"/>
              <a:pPr/>
              <a:t>21/09/1442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1AB837-0A27-465D-9D07-67C83A5B0F2E}" type="slidenum">
              <a:rPr lang="ar-IQ" smtClean="0"/>
              <a:pPr/>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944E160-CD69-49DA-BD24-CD6C19D9570B}" type="datetimeFigureOut">
              <a:rPr lang="ar-IQ" smtClean="0"/>
              <a:pPr/>
              <a:t>21/09/1442</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D1AB837-0A27-465D-9D07-67C83A5B0F2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395536" y="4005064"/>
            <a:ext cx="8305800" cy="1656184"/>
          </a:xfrm>
        </p:spPr>
        <p:txBody>
          <a:bodyPr>
            <a:normAutofit/>
          </a:bodyPr>
          <a:lstStyle/>
          <a:p>
            <a:pPr algn="ct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أ.م . د. وعد عبدالامير </a:t>
            </a:r>
          </a:p>
          <a:p>
            <a:pPr algn="ct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مادة تمثيل والالقاء سينمائي </a:t>
            </a:r>
          </a:p>
          <a:p>
            <a:pPr algn="ct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للمرحلة الاولى </a:t>
            </a:r>
            <a:endParaRPr lang="ar-IQ"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عنوان 1"/>
          <p:cNvSpPr>
            <a:spLocks noGrp="1"/>
          </p:cNvSpPr>
          <p:nvPr>
            <p:ph type="ctrTitle"/>
          </p:nvPr>
        </p:nvSpPr>
        <p:spPr>
          <a:xfrm>
            <a:off x="2267744" y="1484784"/>
            <a:ext cx="5112568" cy="1512168"/>
          </a:xfrm>
          <a:solidFill>
            <a:schemeClr val="accent2">
              <a:lumMod val="60000"/>
              <a:lumOff val="40000"/>
            </a:schemeClr>
          </a:solidFill>
        </p:spPr>
        <p:txBody>
          <a:bodyPr>
            <a:scene3d>
              <a:camera prst="orthographicFront"/>
              <a:lightRig rig="balanced" dir="t">
                <a:rot lat="0" lon="0" rev="2100000"/>
              </a:lightRig>
            </a:scene3d>
            <a:sp3d extrusionH="57150" prstMaterial="metal">
              <a:bevelT w="38100" h="25400"/>
              <a:contourClr>
                <a:schemeClr val="bg2"/>
              </a:contourClr>
            </a:sp3d>
          </a:bodyPr>
          <a:lstStyle/>
          <a:p>
            <a:pPr marL="182880" indent="0" algn="ctr">
              <a:buNone/>
            </a:pPr>
            <a:r>
              <a:rPr lang="ar-IQ" sz="32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عمل الممثل وفق منهج برخت </a:t>
            </a:r>
            <a:endParaRPr lang="ar-IQ" sz="32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1901825" cy="240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188640"/>
            <a:ext cx="8964488" cy="5016758"/>
          </a:xfrm>
          <a:prstGeom prst="rect">
            <a:avLst/>
          </a:prstGeom>
        </p:spPr>
        <p:txBody>
          <a:bodyPr wrap="square">
            <a:spAutoFit/>
          </a:bodyPr>
          <a:lstStyle/>
          <a:p>
            <a:endParaRPr lang="ar-IQ" sz="2000" dirty="0" smtClean="0"/>
          </a:p>
          <a:p>
            <a:r>
              <a:rPr lang="ar-IQ" sz="2000" dirty="0" smtClean="0"/>
              <a:t>عرف </a:t>
            </a:r>
            <a:r>
              <a:rPr lang="ar-IQ" sz="2000" dirty="0"/>
              <a:t>برخت المسرح الملحمي بانه :- رواية الاحداث التاريخية والمعاصرة والكشف من خلالها عن الوسط الاجتماعي لتلك الاحداث في دقة متناهية بواسطة الممثل غير المتقمص للشخصية وعناصر </a:t>
            </a:r>
            <a:r>
              <a:rPr lang="ar-IQ" sz="2000" dirty="0" smtClean="0"/>
              <a:t>الفضاء  </a:t>
            </a:r>
            <a:r>
              <a:rPr lang="ar-IQ" sz="2000" dirty="0"/>
              <a:t>المعلقة على الحدث بوجهات نظر منسجمة او متناقضة للمواقف الشخصيات واقوالها كذلك الحال مع الخلفية المستصحبة بالصور والوثائق كذلك الوثائق المفروضة عن طريق الشاشة وربما كانت أقول مأثورة او امثلة متعارفا عيلها ان تثير في المشاهد موقفا انتقاديا من الاحداث من خلال تقريب مصادرها كذلك إمكانية في الاندماج بين المشاهد والعرض.</a:t>
            </a:r>
          </a:p>
          <a:p>
            <a:r>
              <a:rPr lang="ar-IQ" sz="2000" dirty="0"/>
              <a:t>منهج برخت:</a:t>
            </a:r>
          </a:p>
          <a:p>
            <a:r>
              <a:rPr lang="ar-IQ" sz="2000" dirty="0"/>
              <a:t>يتضمن منهج برخت ثلاث مستويات للتعامل من عمل الممثل ويمكن دراسة</a:t>
            </a:r>
          </a:p>
          <a:p>
            <a:r>
              <a:rPr lang="ar-IQ" sz="2000" dirty="0"/>
              <a:t>المستويات من اجل اعداد الدور بالطريقة الصحيحة والخاضعة لفلسفة العرض</a:t>
            </a:r>
          </a:p>
          <a:p>
            <a:r>
              <a:rPr lang="ar-IQ" sz="2000" dirty="0" smtClean="0"/>
              <a:t>نظريته </a:t>
            </a:r>
            <a:r>
              <a:rPr lang="ar-IQ" sz="2000" dirty="0" smtClean="0"/>
              <a:t> </a:t>
            </a:r>
            <a:r>
              <a:rPr lang="ar-IQ" sz="2000" dirty="0"/>
              <a:t>الملحمي شكلا ا ومضمون </a:t>
            </a:r>
          </a:p>
          <a:p>
            <a:r>
              <a:rPr lang="ar-IQ" sz="2000" dirty="0"/>
              <a:t>وهناك ثلاث مستويات من منهج برخت:</a:t>
            </a:r>
          </a:p>
          <a:p>
            <a:r>
              <a:rPr lang="ar-IQ" sz="2000" dirty="0"/>
              <a:t>المستوى الأول/تقنيات الممثل ذات التأثير </a:t>
            </a:r>
            <a:r>
              <a:rPr lang="ar-IQ" sz="2000" dirty="0" smtClean="0"/>
              <a:t>التغريبي</a:t>
            </a:r>
            <a:r>
              <a:rPr lang="ar-IQ" sz="2000" dirty="0"/>
              <a:t>.</a:t>
            </a:r>
          </a:p>
          <a:p>
            <a:r>
              <a:rPr lang="ar-IQ" sz="2000" dirty="0"/>
              <a:t>المستوى الثاني/عمل الممثل في اعداد الشخصية.</a:t>
            </a:r>
          </a:p>
          <a:p>
            <a:r>
              <a:rPr lang="ar-IQ" sz="2000" dirty="0"/>
              <a:t>المستوى الثالث/علاقة الممثل بالمتفرج وفق المنهج.</a:t>
            </a:r>
            <a:endParaRPr lang="ar-IQ" dirty="0"/>
          </a:p>
        </p:txBody>
      </p:sp>
    </p:spTree>
    <p:extLst>
      <p:ext uri="{BB962C8B-B14F-4D97-AF65-F5344CB8AC3E}">
        <p14:creationId xmlns:p14="http://schemas.microsoft.com/office/powerpoint/2010/main" val="272496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7" y="188640"/>
            <a:ext cx="9144000" cy="5632311"/>
          </a:xfrm>
          <a:prstGeom prst="rect">
            <a:avLst/>
          </a:prstGeom>
        </p:spPr>
        <p:txBody>
          <a:bodyPr wrap="square">
            <a:spAutoFit/>
          </a:bodyPr>
          <a:lstStyle/>
          <a:p>
            <a:r>
              <a:rPr lang="ar-IQ" sz="2000" dirty="0"/>
              <a:t>المستوى الأول: تقنيات الممثل ذات التأثير </a:t>
            </a:r>
            <a:r>
              <a:rPr lang="ar-IQ" sz="2000" dirty="0" smtClean="0"/>
              <a:t>التغريبي</a:t>
            </a:r>
            <a:endParaRPr lang="ar-IQ" sz="2000" dirty="0"/>
          </a:p>
          <a:p>
            <a:r>
              <a:rPr lang="ar-IQ" sz="2000" dirty="0"/>
              <a:t>لا يتفق برخت مع ستانسلافسكي بشأن تقنيات الممثل المعتمدة على مفهوم الاندماج</a:t>
            </a:r>
          </a:p>
          <a:p>
            <a:r>
              <a:rPr lang="ar-IQ" sz="2000" dirty="0"/>
              <a:t>كمنطلق جمالي للتعامل مع الدور وذلك لعدم انسجام هذه التقنيات مع وظيفة </a:t>
            </a:r>
          </a:p>
          <a:p>
            <a:r>
              <a:rPr lang="ar-IQ" sz="2000" dirty="0"/>
              <a:t>الملحمي التعبيرية والمعتمدة على </a:t>
            </a:r>
            <a:r>
              <a:rPr lang="ar-IQ" sz="2000" dirty="0" smtClean="0"/>
              <a:t>التغريب </a:t>
            </a:r>
            <a:r>
              <a:rPr lang="ar-IQ" sz="2000" dirty="0"/>
              <a:t>كمفهوم لأثارة وعي المتفرج. فالاندماج</a:t>
            </a:r>
          </a:p>
          <a:p>
            <a:r>
              <a:rPr lang="ar-IQ" sz="2000" dirty="0"/>
              <a:t>من وجهة نظر برخت تعني يحاكي الممثل الشخصية التي يؤديها محاكاة بقصد</a:t>
            </a:r>
          </a:p>
          <a:p>
            <a:r>
              <a:rPr lang="ar-IQ" sz="2000" dirty="0"/>
              <a:t>المطابقة وليتسنى له نقل تلك الشخصية الى المشاهد. وهنا يخضع المشاهد نفسه </a:t>
            </a:r>
            <a:r>
              <a:rPr lang="ar-IQ" sz="2000" dirty="0" smtClean="0"/>
              <a:t>الى الدخول </a:t>
            </a:r>
            <a:r>
              <a:rPr lang="ar-IQ" sz="2000" dirty="0"/>
              <a:t>في صلب الحدث </a:t>
            </a:r>
            <a:r>
              <a:rPr lang="ar-IQ" sz="2000" dirty="0" smtClean="0"/>
              <a:t> </a:t>
            </a:r>
            <a:r>
              <a:rPr lang="ar-IQ" sz="2000" dirty="0"/>
              <a:t>ليبني خطاب حتمي يتملك مسلمات بديهية نابعة</a:t>
            </a:r>
          </a:p>
          <a:p>
            <a:r>
              <a:rPr lang="ar-IQ" sz="2000" dirty="0"/>
              <a:t>من خضوع المشاهد للحدث وفق قانون طبيعي قابل للنقد وبهذا تحقق المحاكاة</a:t>
            </a:r>
          </a:p>
          <a:p>
            <a:r>
              <a:rPr lang="ar-IQ" sz="2000" dirty="0"/>
              <a:t>لمشاهدة مستلما  ذهنيا متأثرا عاطفيا ومندمجا مع الحدث بصورة متناغمة</a:t>
            </a:r>
          </a:p>
          <a:p>
            <a:r>
              <a:rPr lang="ar-IQ" sz="2000" dirty="0"/>
              <a:t>ومتصاعدة مستلما شعوريا الى الدخول في طبيعة الحدث معتنقا وجهات الشخصية</a:t>
            </a:r>
          </a:p>
          <a:p>
            <a:r>
              <a:rPr lang="ar-IQ" sz="2000" dirty="0"/>
              <a:t>المحاكية للحدث.</a:t>
            </a:r>
          </a:p>
          <a:p>
            <a:r>
              <a:rPr lang="ar-IQ" sz="2000" dirty="0"/>
              <a:t>من هذا المنطلق يعلق برخت نقده على المحاكاة وجماليات التقمص وتقنياته كونه لا</a:t>
            </a:r>
          </a:p>
          <a:p>
            <a:r>
              <a:rPr lang="ar-IQ" sz="2000" dirty="0"/>
              <a:t>تؤدي الى خلق روح نقدية تركزه على علم اجتماعي قادر على كشف علاقات</a:t>
            </a:r>
          </a:p>
          <a:p>
            <a:r>
              <a:rPr lang="ar-IQ" sz="2000" dirty="0"/>
              <a:t>الناس. لذا فان المحاكاة من وجهة نظر برخت على مستويين:</a:t>
            </a:r>
          </a:p>
          <a:p>
            <a:r>
              <a:rPr lang="ar-IQ" sz="2000" dirty="0"/>
              <a:t> -1 مشخص.</a:t>
            </a:r>
          </a:p>
          <a:p>
            <a:r>
              <a:rPr lang="ar-IQ" sz="2000" dirty="0"/>
              <a:t>-2  شخصية.</a:t>
            </a:r>
          </a:p>
          <a:p>
            <a:r>
              <a:rPr lang="ar-IQ" sz="2000" dirty="0"/>
              <a:t>أن المشخص يستنتج بالكامل من طبائع اشخاصه من افعالهم وهو اذ يتولى محاكاة</a:t>
            </a:r>
          </a:p>
          <a:p>
            <a:r>
              <a:rPr lang="ar-IQ" sz="2000" dirty="0"/>
              <a:t>فانه يتيح بذلك إطلاق حكم عليهم.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134" y="188640"/>
            <a:ext cx="9036496" cy="5632311"/>
          </a:xfrm>
          <a:prstGeom prst="rect">
            <a:avLst/>
          </a:prstGeom>
        </p:spPr>
        <p:txBody>
          <a:bodyPr wrap="square">
            <a:spAutoFit/>
          </a:bodyPr>
          <a:lstStyle/>
          <a:p>
            <a:r>
              <a:rPr lang="ar-IQ" sz="2000" dirty="0"/>
              <a:t>ومن هنا فان المحاكاة الممثل الشخصية لا تعني النقل </a:t>
            </a:r>
            <a:r>
              <a:rPr lang="ar-IQ" sz="2000" dirty="0" err="1"/>
              <a:t>التطابقي</a:t>
            </a:r>
            <a:r>
              <a:rPr lang="ar-IQ" sz="2000" dirty="0"/>
              <a:t> والتأثيري بل هي</a:t>
            </a:r>
          </a:p>
          <a:p>
            <a:r>
              <a:rPr lang="ar-IQ" sz="2000" dirty="0"/>
              <a:t>عرض للمشاهد يؤدي وظيفة ثقافية تسهم بشكل فعال في تغير العالم وفق أسس</a:t>
            </a:r>
          </a:p>
          <a:p>
            <a:r>
              <a:rPr lang="ar-IQ" sz="2000" dirty="0"/>
              <a:t>تأثيرية فكرية ومن هنا جاء اكتشاف تقنية التأثير التقريبي المنسجمة ووظيفة</a:t>
            </a:r>
          </a:p>
          <a:p>
            <a:r>
              <a:rPr lang="ar-IQ" sz="2000" dirty="0"/>
              <a:t>المسرح من خلال بناء علاقة جديدة تبادلية بين الأطراف التالية:</a:t>
            </a:r>
          </a:p>
          <a:p>
            <a:r>
              <a:rPr lang="ar-IQ" sz="2000" dirty="0"/>
              <a:t>الممثل  الدور الممثل  الدور.... المشاهد  الشخصية الممثل  المشاهد.. الدور  المشاهد</a:t>
            </a:r>
          </a:p>
          <a:p>
            <a:r>
              <a:rPr lang="ar-IQ" sz="2000" dirty="0"/>
              <a:t>علاقة تبادلية إنتاجية نقدية وتحليلية يظهر للعالم من خلالها مكان تراكيب اجتماعية</a:t>
            </a:r>
          </a:p>
          <a:p>
            <a:r>
              <a:rPr lang="ar-IQ" sz="2000" dirty="0"/>
              <a:t>قابلة للتغيير.</a:t>
            </a:r>
          </a:p>
          <a:p>
            <a:r>
              <a:rPr lang="ar-IQ" sz="2000" dirty="0"/>
              <a:t>ويقول برخت في هذا الصدد </a:t>
            </a:r>
            <a:r>
              <a:rPr lang="ar-IQ" sz="2000" dirty="0" smtClean="0"/>
              <a:t>انتقادية </a:t>
            </a:r>
            <a:r>
              <a:rPr lang="ar-IQ" sz="2000" dirty="0"/>
              <a:t>تجاه الاحداث او الوسائل فتكون فنية </a:t>
            </a:r>
            <a:r>
              <a:rPr lang="ar-IQ" sz="2000" dirty="0" smtClean="0"/>
              <a:t>.</a:t>
            </a:r>
            <a:endParaRPr lang="ar-IQ" sz="2000" dirty="0"/>
          </a:p>
          <a:p>
            <a:r>
              <a:rPr lang="ar-IQ" sz="2000" dirty="0"/>
              <a:t>مستلزمات الأداء </a:t>
            </a:r>
            <a:r>
              <a:rPr lang="ar-IQ" sz="2000" dirty="0" smtClean="0"/>
              <a:t>التغريبي</a:t>
            </a:r>
            <a:r>
              <a:rPr lang="ar-IQ" sz="2000" dirty="0"/>
              <a:t>:</a:t>
            </a:r>
          </a:p>
          <a:p>
            <a:r>
              <a:rPr lang="ar-IQ" sz="2000" dirty="0"/>
              <a:t>اولا /الاسترخاء: ان ممثل </a:t>
            </a:r>
            <a:r>
              <a:rPr lang="ar-IQ" sz="2000" dirty="0" smtClean="0"/>
              <a:t> </a:t>
            </a:r>
            <a:r>
              <a:rPr lang="ar-IQ" sz="2000" dirty="0"/>
              <a:t>الملحمي يعيش بحيوية جسدية أساسها طبيعية</a:t>
            </a:r>
          </a:p>
          <a:p>
            <a:r>
              <a:rPr lang="ar-IQ" sz="2000" dirty="0"/>
              <a:t>بأدائه المسترخي الغير انفعالي الذي يجرد الحادثة من طبيعتها </a:t>
            </a:r>
            <a:r>
              <a:rPr lang="ar-IQ" sz="2000" dirty="0" err="1"/>
              <a:t>التوترية</a:t>
            </a:r>
            <a:r>
              <a:rPr lang="ar-IQ" sz="2000" dirty="0"/>
              <a:t> كون ان</a:t>
            </a:r>
          </a:p>
          <a:p>
            <a:r>
              <a:rPr lang="ar-IQ" sz="2000" dirty="0"/>
              <a:t>الانفعال يؤدي الى السيطرة على مشاعر المشاهد ويقربه من التقمص والاندماج</a:t>
            </a:r>
          </a:p>
          <a:p>
            <a:r>
              <a:rPr lang="ar-IQ" sz="2000" dirty="0"/>
              <a:t>كونه نوع من الأداء الانفعالي يثير عواطف واحاسيس تأثيره مما يؤدي الى نقل</a:t>
            </a:r>
          </a:p>
          <a:p>
            <a:r>
              <a:rPr lang="ar-IQ" sz="2000" dirty="0"/>
              <a:t>قيمة الادراك في الادراك المقرب المستثنى عن شروط الأداء الازم للتقمص لان</a:t>
            </a:r>
          </a:p>
          <a:p>
            <a:r>
              <a:rPr lang="ar-IQ" sz="2000" dirty="0"/>
              <a:t>التقمص يعطي المجال الحقيقي لدراسة الشخصية في ابعادها. ولكن برخت يطلب</a:t>
            </a:r>
          </a:p>
          <a:p>
            <a:r>
              <a:rPr lang="ar-IQ" sz="2000" dirty="0"/>
              <a:t>من الممثل ان يقوم بعرض الشخصية من خلال مشاعرها وافكارها وآرائها</a:t>
            </a:r>
          </a:p>
          <a:p>
            <a:r>
              <a:rPr lang="ar-IQ" sz="2000" dirty="0"/>
              <a:t>وسلوكها دون ان يوحي او يوهم بانه بأن الشخصية تتحول وقف الحدث.</a:t>
            </a:r>
          </a:p>
        </p:txBody>
      </p:sp>
    </p:spTree>
  </p:cSld>
  <p:clrMapOvr>
    <a:masterClrMapping/>
  </p:clrMapOvr>
  <p:transition spd="med">
    <p:sndAc>
      <p:stSnd>
        <p:snd r:embed="rId2" name="arrow.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740307"/>
          </a:xfrm>
          <a:prstGeom prst="rect">
            <a:avLst/>
          </a:prstGeom>
        </p:spPr>
        <p:txBody>
          <a:bodyPr wrap="square">
            <a:spAutoFit/>
          </a:bodyPr>
          <a:lstStyle/>
          <a:p>
            <a:r>
              <a:rPr lang="ar-IQ" dirty="0"/>
              <a:t>ثانيا/التمرين: ان مراحل التمرين تتطلب توظيف العرض كمرحلة من مراحل العمل</a:t>
            </a:r>
          </a:p>
          <a:p>
            <a:r>
              <a:rPr lang="ar-IQ" dirty="0"/>
              <a:t>مع الدور. وعندما يستوعب الممثل كافة التفاصيل الخاصة بسلوك الشخصية</a:t>
            </a:r>
          </a:p>
          <a:p>
            <a:r>
              <a:rPr lang="ar-IQ" dirty="0"/>
              <a:t>الداخلية والخارجية والكاشفة عن واقع الشخصية الاجتماعية للوصول الى مرحلة</a:t>
            </a:r>
          </a:p>
          <a:p>
            <a:r>
              <a:rPr lang="ar-IQ" dirty="0"/>
              <a:t>العرض الذي يمارسه الممثل فيها دورا يظهر من خلاله فعل ايجابيا أكثر وضوحا</a:t>
            </a:r>
          </a:p>
          <a:p>
            <a:r>
              <a:rPr lang="ar-IQ" dirty="0"/>
              <a:t>ومفهوما.</a:t>
            </a:r>
          </a:p>
          <a:p>
            <a:r>
              <a:rPr lang="ar-IQ" dirty="0"/>
              <a:t>ولكي يحقق التقريب أداء الممثل اهتم بان يكون ممثله شاهد  على الشخصية عند</a:t>
            </a:r>
          </a:p>
          <a:p>
            <a:r>
              <a:rPr lang="ar-IQ" dirty="0"/>
              <a:t>العرض انه كذلك يوضح لنا حاضر ه ومستقبله وغير ملغاة من خلال اختفائها في</a:t>
            </a:r>
          </a:p>
          <a:p>
            <a:r>
              <a:rPr lang="ar-IQ" dirty="0"/>
              <a:t>ذات انا الشخصية. فهو يسرد ما وقع للشخصية ويسعى للبرهنة على أقواله – -</a:t>
            </a:r>
          </a:p>
          <a:p>
            <a:r>
              <a:rPr lang="ar-IQ" dirty="0"/>
              <a:t>والتدليل عليها من خلال استعارته لصوت الشخصية وافعالها وآرائها ومشاعرها.</a:t>
            </a:r>
          </a:p>
          <a:p>
            <a:r>
              <a:rPr lang="ar-IQ" dirty="0"/>
              <a:t>أي يصف المشاعر فقط وحين يكون الممثل شاهد </a:t>
            </a:r>
            <a:r>
              <a:rPr lang="ar-IQ" dirty="0" err="1" smtClean="0"/>
              <a:t>اسيكشف</a:t>
            </a:r>
            <a:r>
              <a:rPr lang="ar-IQ" dirty="0" smtClean="0"/>
              <a:t> </a:t>
            </a:r>
            <a:r>
              <a:rPr lang="ar-IQ" dirty="0"/>
              <a:t>عندها عن معرفته –</a:t>
            </a:r>
          </a:p>
          <a:p>
            <a:r>
              <a:rPr lang="ar-IQ" dirty="0"/>
              <a:t>لمصير الشخصية التي يعرضها من الوهلة الأولى أي منذ البداية حتى النهاية.</a:t>
            </a:r>
          </a:p>
          <a:p>
            <a:r>
              <a:rPr lang="ar-IQ" dirty="0"/>
              <a:t>ان العرض الذي يقوم به الممثل عن طريق الشخصية له طابع يرسم أفعال الإعادة</a:t>
            </a:r>
          </a:p>
          <a:p>
            <a:r>
              <a:rPr lang="ar-IQ" dirty="0"/>
              <a:t>والاسترجاع عن طريق اعتماد فعل الذاكرة الحاضرة للممثل.. وعندما يقوم الممثل</a:t>
            </a:r>
          </a:p>
          <a:p>
            <a:r>
              <a:rPr lang="ar-IQ" dirty="0"/>
              <a:t>بهذا التكنيك الاسترجاعي فانه سوف يلجأ الى صيغة الشخص الثالث من الحديث</a:t>
            </a:r>
          </a:p>
          <a:p>
            <a:r>
              <a:rPr lang="ar-IQ" dirty="0"/>
              <a:t>عن الشخصية.</a:t>
            </a:r>
          </a:p>
          <a:p>
            <a:r>
              <a:rPr lang="ar-IQ" dirty="0"/>
              <a:t>الممثل)الشخصية ( زمان الشخصية </a:t>
            </a:r>
            <a:r>
              <a:rPr lang="ar-IQ" dirty="0" smtClean="0"/>
              <a:t>الماضي الشخصية)هي</a:t>
            </a:r>
            <a:r>
              <a:rPr lang="ar-IQ" dirty="0"/>
              <a:t>(  زمانها هي أي الزمن الحاضر الشخصية الثالثة </a:t>
            </a:r>
            <a:r>
              <a:rPr lang="ar-IQ" dirty="0" smtClean="0"/>
              <a:t>المقدمة) </a:t>
            </a:r>
          </a:p>
          <a:p>
            <a:r>
              <a:rPr lang="ar-IQ" dirty="0" smtClean="0"/>
              <a:t>ثالثا </a:t>
            </a:r>
            <a:r>
              <a:rPr lang="ar-IQ" dirty="0"/>
              <a:t>\ الاستشهاد: ان الالقاء </a:t>
            </a:r>
            <a:r>
              <a:rPr lang="ar-IQ" dirty="0" smtClean="0"/>
              <a:t>المغرب </a:t>
            </a:r>
            <a:r>
              <a:rPr lang="ar-IQ" dirty="0"/>
              <a:t>ينطلق في تأكيد صيغ محدودة ومتنوعة </a:t>
            </a:r>
            <a:r>
              <a:rPr lang="ar-IQ" dirty="0" smtClean="0"/>
              <a:t>للتغريب</a:t>
            </a:r>
            <a:endParaRPr lang="ar-IQ" dirty="0"/>
          </a:p>
          <a:p>
            <a:r>
              <a:rPr lang="ar-IQ" dirty="0"/>
              <a:t>فعندما يتحدث الممثل في صيغة الزمن الماضي التي تتضامن مع صيغة الزمن</a:t>
            </a:r>
          </a:p>
          <a:p>
            <a:r>
              <a:rPr lang="ar-IQ" dirty="0"/>
              <a:t>الحاضر حيث يؤدي الاستشهاد بتقنية المقربة التي تحقق الابتعاد عن الشخصية مما</a:t>
            </a:r>
          </a:p>
          <a:p>
            <a:r>
              <a:rPr lang="ar-IQ" dirty="0"/>
              <a:t>يؤدي الى الخروج عن نسق النص وتسلسله بمعنى مقاطعة الحدث عن طريق</a:t>
            </a:r>
          </a:p>
          <a:p>
            <a:r>
              <a:rPr lang="ar-IQ" dirty="0"/>
              <a:t>التأثير التقريبي.</a:t>
            </a:r>
          </a:p>
          <a:p>
            <a:r>
              <a:rPr lang="ar-IQ" dirty="0"/>
              <a:t>وتأتي المقاطعة وتحقيق الخروج عن النص بواسطة الإيماءة الصوتية والجسدية</a:t>
            </a:r>
          </a:p>
          <a:p>
            <a:r>
              <a:rPr lang="ar-IQ" dirty="0"/>
              <a:t>التي تكون متناقضة او منسجمة مع اقوال الشخصية لكنها ذات بعد ودلالة اجتماعية.</a:t>
            </a:r>
          </a:p>
        </p:txBody>
      </p:sp>
    </p:spTree>
    <p:extLst>
      <p:ext uri="{BB962C8B-B14F-4D97-AF65-F5344CB8AC3E}">
        <p14:creationId xmlns:p14="http://schemas.microsoft.com/office/powerpoint/2010/main" val="110910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60648"/>
            <a:ext cx="9144000" cy="6740307"/>
          </a:xfrm>
          <a:prstGeom prst="rect">
            <a:avLst/>
          </a:prstGeom>
        </p:spPr>
        <p:txBody>
          <a:bodyPr wrap="square">
            <a:spAutoFit/>
          </a:bodyPr>
          <a:lstStyle/>
          <a:p>
            <a:r>
              <a:rPr lang="ar-IQ" dirty="0"/>
              <a:t>رابعا \ الأغاني: ان الاغنية احدى وسائل التي تثري أداء التقنية </a:t>
            </a:r>
            <a:r>
              <a:rPr lang="ar-IQ" dirty="0" smtClean="0"/>
              <a:t>للتغريب </a:t>
            </a:r>
            <a:r>
              <a:rPr lang="ar-IQ" dirty="0"/>
              <a:t>وهنا على</a:t>
            </a:r>
          </a:p>
          <a:p>
            <a:r>
              <a:rPr lang="ar-IQ" dirty="0"/>
              <a:t>الممثل ان لا ينسجم للجو الذي تقدمه الاغنية ويتعامل معها بطريقة عاطفية بل على</a:t>
            </a:r>
          </a:p>
          <a:p>
            <a:r>
              <a:rPr lang="ar-IQ" dirty="0"/>
              <a:t>الممثل ان يقدم الى الجمهور تلاوة للأغنية بطريقة توحي بأنه يغني مصوب </a:t>
            </a:r>
            <a:r>
              <a:rPr lang="ar-IQ" dirty="0" smtClean="0"/>
              <a:t>حدث</a:t>
            </a:r>
            <a:endParaRPr lang="ar-IQ" dirty="0"/>
          </a:p>
          <a:p>
            <a:r>
              <a:rPr lang="ar-IQ" dirty="0"/>
              <a:t>المستغرب كي لا يؤكد فعل تحقيق نوع ما من الاندماج بين الاغنية والمشاهد.</a:t>
            </a:r>
          </a:p>
          <a:p>
            <a:r>
              <a:rPr lang="ar-IQ" dirty="0"/>
              <a:t>خامسا/الرقص: ان الرقص له ابعاد تاريخية يعيد به لدى الشعوب وقفات الأرض</a:t>
            </a:r>
          </a:p>
          <a:p>
            <a:r>
              <a:rPr lang="ar-IQ" dirty="0"/>
              <a:t>كونه يعرض فن الواقع للحياة الإنسانية من خلال تثبيت وسائل غير جسدية تؤكد</a:t>
            </a:r>
          </a:p>
          <a:p>
            <a:r>
              <a:rPr lang="ar-IQ" dirty="0"/>
              <a:t>الوعي المحجوب ولهذا فان الحركة الرئيسية والتشكيل الايقاعي يتركان إثر مثير </a:t>
            </a:r>
          </a:p>
          <a:p>
            <a:r>
              <a:rPr lang="ar-IQ" dirty="0"/>
              <a:t>سادسا \ </a:t>
            </a:r>
            <a:r>
              <a:rPr lang="ar-IQ" dirty="0" smtClean="0"/>
              <a:t>الإيقاع ان </a:t>
            </a:r>
            <a:r>
              <a:rPr lang="ar-IQ" dirty="0"/>
              <a:t>الإيقاع المقرب يبتعد عن وسائل الطرح التقليدية التي</a:t>
            </a:r>
          </a:p>
          <a:p>
            <a:r>
              <a:rPr lang="ar-IQ" dirty="0"/>
              <a:t>تعتمد على التصاعدية كون ان الممثل يتوجه في هذا </a:t>
            </a:r>
            <a:r>
              <a:rPr lang="ar-IQ" dirty="0" smtClean="0"/>
              <a:t>الى </a:t>
            </a:r>
            <a:r>
              <a:rPr lang="ar-IQ" dirty="0"/>
              <a:t>ذهن المشاهد</a:t>
            </a:r>
          </a:p>
          <a:p>
            <a:r>
              <a:rPr lang="ar-IQ" dirty="0"/>
              <a:t>وليس الى مشاعره والمتوجه الى الذهن لا يحتاج الى طريقة ايقاعية متصاعدة تؤدي</a:t>
            </a:r>
          </a:p>
          <a:p>
            <a:r>
              <a:rPr lang="ar-IQ" dirty="0"/>
              <a:t>بالنتيجة الى استهلاك المشاهد وايهامه. ان الإيقاع المقرب إيقاع بارد وهادئ لكنه لا</a:t>
            </a:r>
          </a:p>
          <a:p>
            <a:r>
              <a:rPr lang="ar-IQ" dirty="0"/>
              <a:t>يخلو من القلق والتوتر الممتع كون ان عمليات التفكير تحتاج الى مثل هذه السرعات</a:t>
            </a:r>
          </a:p>
          <a:p>
            <a:r>
              <a:rPr lang="ar-IQ" dirty="0"/>
              <a:t>القادرة على إعطاء نتائج تفكير تعتمد النقد والتعبير ليعكس نبضات الإيقاع القوية</a:t>
            </a:r>
          </a:p>
          <a:p>
            <a:r>
              <a:rPr lang="ar-IQ" dirty="0"/>
              <a:t>والشديدة والمتسارعة.</a:t>
            </a:r>
          </a:p>
          <a:p>
            <a:r>
              <a:rPr lang="ar-IQ" dirty="0"/>
              <a:t>سابعا \  تبادل الأدوار: يعني تبادل الأدوار اخذ دور الزميل وبالعكس، حيث يلجأ</a:t>
            </a:r>
          </a:p>
          <a:p>
            <a:r>
              <a:rPr lang="ar-IQ" dirty="0"/>
              <a:t>برخت طرق التقنية في مراحل التدريب كان يؤدي الفتى دور فتاة وبالعكس أو تغير</a:t>
            </a:r>
          </a:p>
          <a:p>
            <a:r>
              <a:rPr lang="ar-IQ" dirty="0"/>
              <a:t>دور زميله وبالعكس ايضا.</a:t>
            </a:r>
          </a:p>
          <a:p>
            <a:r>
              <a:rPr lang="ar-IQ" dirty="0"/>
              <a:t>ان تبادل الأدوار تتيح إمكانية كبيرة لدى الطرفين المتبادلين في الكشف عن الشخصية:</a:t>
            </a:r>
          </a:p>
          <a:p>
            <a:r>
              <a:rPr lang="ar-IQ" dirty="0"/>
              <a:t>غاليليو اندريه عملية الكشف عن السلوك والقيم من خلال المشاهدة والمعايشة</a:t>
            </a:r>
          </a:p>
          <a:p>
            <a:r>
              <a:rPr lang="ar-IQ" dirty="0"/>
              <a:t>اندريه  غاليليو لدور الزميل  كيف يرى الممثل الممثل الآخر.</a:t>
            </a:r>
          </a:p>
          <a:p>
            <a:r>
              <a:rPr lang="ar-IQ" dirty="0"/>
              <a:t>يقول برخت )ينبغي على الممثلين ان يتبادلوا الأدوار فيما بينهم اثناء البروفا كي</a:t>
            </a:r>
          </a:p>
          <a:p>
            <a:r>
              <a:rPr lang="ar-IQ" dirty="0"/>
              <a:t>تتبادل الشخصية ما تحتاجه من بعضها البعض كذلك فانه من المفيد للممثلين ان</a:t>
            </a:r>
          </a:p>
          <a:p>
            <a:r>
              <a:rPr lang="ar-IQ" dirty="0"/>
              <a:t>يقابلوا شخصياتهم بنسخ أخرى</a:t>
            </a:r>
            <a:r>
              <a:rPr lang="ar-IQ" dirty="0" smtClean="0"/>
              <a:t>.</a:t>
            </a:r>
          </a:p>
          <a:p>
            <a:r>
              <a:rPr lang="ar-IQ" dirty="0" smtClean="0"/>
              <a:t>الارتجال:- </a:t>
            </a:r>
            <a:endParaRPr lang="ar-IQ" dirty="0"/>
          </a:p>
        </p:txBody>
      </p:sp>
    </p:spTree>
    <p:extLst>
      <p:ext uri="{BB962C8B-B14F-4D97-AF65-F5344CB8AC3E}">
        <p14:creationId xmlns:p14="http://schemas.microsoft.com/office/powerpoint/2010/main" val="384818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60648"/>
            <a:ext cx="9144000" cy="5355312"/>
          </a:xfrm>
          <a:prstGeom prst="rect">
            <a:avLst/>
          </a:prstGeom>
        </p:spPr>
        <p:txBody>
          <a:bodyPr wrap="square">
            <a:spAutoFit/>
          </a:bodyPr>
          <a:lstStyle/>
          <a:p>
            <a:r>
              <a:rPr lang="ar-IQ" dirty="0"/>
              <a:t>المستوى الثاني:  عمل الممثل وأعداد الشخصية:</a:t>
            </a:r>
          </a:p>
          <a:p>
            <a:r>
              <a:rPr lang="ar-IQ" dirty="0"/>
              <a:t>هناك طريقتين في اعداد الشخصية التي حددها برخت وهما:</a:t>
            </a:r>
          </a:p>
          <a:p>
            <a:r>
              <a:rPr lang="ar-IQ" dirty="0"/>
              <a:t>1-	 الطريقة الاشتقاقية: وهي طريقة في الاعداد تعتمد على ما يوفره النص ومخيلة الممثل السلبية والمحاكاة  وهو ان برخت يقف بالصدد بين الشخصيتين في اعداد الدور كونها غير منسجمة مع فكرة وفلسفة جمالية.</a:t>
            </a:r>
          </a:p>
          <a:p>
            <a:r>
              <a:rPr lang="ar-IQ" dirty="0"/>
              <a:t>ان الممثل هنا يقتصر على نقل ما ينبغي نقله عن الشخصية من ملامح وسلوك</a:t>
            </a:r>
          </a:p>
          <a:p>
            <a:r>
              <a:rPr lang="ar-IQ" dirty="0"/>
              <a:t>ومنفردة ودوافع بقدر ما يكون متمسك تفرعها. محصلة نهائية لمجموعة من</a:t>
            </a:r>
          </a:p>
          <a:p>
            <a:r>
              <a:rPr lang="ar-IQ" dirty="0"/>
              <a:t>الانفعالات بوصفها انعكاس  لازم ومحدد.</a:t>
            </a:r>
          </a:p>
          <a:p>
            <a:r>
              <a:rPr lang="ar-IQ" dirty="0"/>
              <a:t>اما المخيلة السلبية تدفع الممثل نحو إعطاء الشخصية الشكل المتصور في ذهن</a:t>
            </a:r>
          </a:p>
          <a:p>
            <a:r>
              <a:rPr lang="ar-IQ" dirty="0"/>
              <a:t>الممثل وهو شاهد لا يعتمد على ملامح الشخصية الدقيقة المتناقضة بل مبنية على</a:t>
            </a:r>
          </a:p>
          <a:p>
            <a:r>
              <a:rPr lang="ar-IQ" dirty="0"/>
              <a:t>جانب احادي فردي من المحاكاة المستندة على الخبرة في الأداء المعتمدة على</a:t>
            </a:r>
          </a:p>
          <a:p>
            <a:r>
              <a:rPr lang="ar-IQ" dirty="0"/>
              <a:t>التنقل. ان تعدد الطريقة في الاعداد التي وصل اليها برخت غير صالحة كي تحقق</a:t>
            </a:r>
          </a:p>
          <a:p>
            <a:r>
              <a:rPr lang="ar-IQ" dirty="0"/>
              <a:t>فعل التغيير الذي يعد صدفا ابداعيا </a:t>
            </a:r>
            <a:r>
              <a:rPr lang="ar-IQ" dirty="0"/>
              <a:t>ا</a:t>
            </a:r>
            <a:r>
              <a:rPr lang="ar-IQ" dirty="0" smtClean="0"/>
              <a:t>لملحمي </a:t>
            </a:r>
            <a:r>
              <a:rPr lang="ar-IQ" dirty="0"/>
              <a:t>كذلك كمنهجية تتقاطع مع ابعاد</a:t>
            </a:r>
          </a:p>
          <a:p>
            <a:r>
              <a:rPr lang="ar-IQ" dirty="0"/>
              <a:t>برخت الفكرية والاسلوب. </a:t>
            </a:r>
          </a:p>
          <a:p>
            <a:r>
              <a:rPr lang="ar-IQ" dirty="0"/>
              <a:t>2-	الطريقة الاستقرائية: هي طريقة قائمة على أساس التحليل والتركيب.. فلم يعتمد النص وحده في التحليل كون ان تحليل الدور يخضع لوعي الممثل وامكانيته في إعطاء قرارات متعددة يتلخص وقف الوعي الاجتماعي ودراسته بنائه التحتي وصولا ا الى تشكيله الجدلي انطلاقا من فهم واعي نابع من الاستعانة بالرائي واتخاذ موقف من كل المعنى المطروح في النص وفي هذه الحالة يبحث برخت مراحل التوصل الى الدور في العمل بالتمارين من لهذه المراحل:</a:t>
            </a:r>
          </a:p>
        </p:txBody>
      </p:sp>
    </p:spTree>
    <p:extLst>
      <p:ext uri="{BB962C8B-B14F-4D97-AF65-F5344CB8AC3E}">
        <p14:creationId xmlns:p14="http://schemas.microsoft.com/office/powerpoint/2010/main" val="168764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5924" y="260648"/>
            <a:ext cx="8928992" cy="5632311"/>
          </a:xfrm>
          <a:prstGeom prst="rect">
            <a:avLst/>
          </a:prstGeom>
        </p:spPr>
        <p:txBody>
          <a:bodyPr wrap="square">
            <a:spAutoFit/>
          </a:bodyPr>
          <a:lstStyle/>
          <a:p>
            <a:r>
              <a:rPr lang="ar-IQ" dirty="0"/>
              <a:t>ا</a:t>
            </a:r>
            <a:r>
              <a:rPr lang="ar-IQ" sz="2000" dirty="0"/>
              <a:t>ولا /مرحلة التعرف: وتتم هذه المرحلة من خلال التعرف على الشخصية وهذا</a:t>
            </a:r>
          </a:p>
          <a:p>
            <a:r>
              <a:rPr lang="ar-IQ" sz="2000" dirty="0"/>
              <a:t>يحدث من خلال قراءتها والتمارين الأولية والتي تساعد الممثل على التوغل في</a:t>
            </a:r>
          </a:p>
          <a:p>
            <a:r>
              <a:rPr lang="ar-IQ" sz="2000" dirty="0"/>
              <a:t>الشخصية وفهم ملامحها وتناقضاتها.</a:t>
            </a:r>
          </a:p>
          <a:p>
            <a:r>
              <a:rPr lang="ar-IQ" sz="2000" dirty="0"/>
              <a:t>مرحلة التعرف تعد هي المفتاح في عرض الشخصية دون أي مشاركة عاطفية</a:t>
            </a:r>
          </a:p>
          <a:p>
            <a:r>
              <a:rPr lang="ar-IQ" sz="2000" dirty="0"/>
              <a:t>معها. على الممثل ان يتعرف على الشخصيات على انها وحدة متناقضات أي ان</a:t>
            </a:r>
          </a:p>
          <a:p>
            <a:r>
              <a:rPr lang="ar-IQ" sz="2000" dirty="0"/>
              <a:t>يحقق واقعيتها من خلال الكشف عن تناقضاتها.</a:t>
            </a:r>
          </a:p>
          <a:p>
            <a:r>
              <a:rPr lang="ar-IQ" sz="2000" dirty="0"/>
              <a:t>ان وسيلة الممثل في التعرف على الشخصية مقترنة باستيعاب الممثل لحبكة </a:t>
            </a:r>
          </a:p>
          <a:p>
            <a:r>
              <a:rPr lang="ar-IQ" sz="2000" dirty="0"/>
              <a:t>ثانيا/ مرحلة الاندماج)المعايشة(: في هذه المرحلة ينتقل الممثل من مرحلة الشك </a:t>
            </a:r>
            <a:r>
              <a:rPr lang="ar-IQ" sz="2000" dirty="0" smtClean="0"/>
              <a:t>في التعرف </a:t>
            </a:r>
            <a:r>
              <a:rPr lang="ar-IQ" sz="2000" dirty="0"/>
              <a:t>الناتجة عن الابتعاد عن شخصية الممثل)انا( الشخصية )اناها( يتحول الى</a:t>
            </a:r>
          </a:p>
          <a:p>
            <a:r>
              <a:rPr lang="ar-IQ" sz="2000" dirty="0"/>
              <a:t>نقل الايمان بها حيث يخلق من الحدث فعل واقع الى الامام مندمج معه ومتوحد </a:t>
            </a:r>
            <a:r>
              <a:rPr lang="ar-IQ" sz="2000" dirty="0" smtClean="0"/>
              <a:t> </a:t>
            </a:r>
            <a:r>
              <a:rPr lang="ar-IQ" sz="2000" dirty="0"/>
              <a:t>به،</a:t>
            </a:r>
          </a:p>
          <a:p>
            <a:r>
              <a:rPr lang="ar-IQ" sz="2000" dirty="0"/>
              <a:t>وهذا يعني ان المرحلة الثانية تشكل طريقة التفتيش عن الشخصية بالمفهوم الذاتي</a:t>
            </a:r>
          </a:p>
          <a:p>
            <a:r>
              <a:rPr lang="ar-IQ" sz="2000" dirty="0"/>
              <a:t>أي تنقلب العملية مراقبة الشخصية ثم تقليدها ومحاكاتها.</a:t>
            </a:r>
          </a:p>
          <a:p>
            <a:r>
              <a:rPr lang="ar-IQ" sz="2000" dirty="0"/>
              <a:t>ثالثا \ الطفرة: وهي مرحلة النظر اليها من وجهة نظر العالم المحيط بالممثل بمعنى</a:t>
            </a:r>
          </a:p>
          <a:p>
            <a:r>
              <a:rPr lang="ar-IQ" sz="2000" dirty="0"/>
              <a:t>ان تعرض ملامحها وتصرفاتها وردود افعالها الى النقد من وجهة نظر عصرك</a:t>
            </a:r>
          </a:p>
          <a:p>
            <a:r>
              <a:rPr lang="ar-IQ" sz="2000" dirty="0" smtClean="0"/>
              <a:t>ومعارفه </a:t>
            </a:r>
            <a:r>
              <a:rPr lang="ar-IQ" sz="2000" dirty="0"/>
              <a:t>العملية مع استذكار الملاحظات والتعليمات المرافقة للمرحلة الأولى من</a:t>
            </a:r>
          </a:p>
          <a:p>
            <a:r>
              <a:rPr lang="ar-IQ" sz="2000" dirty="0"/>
              <a:t>العمل على الشخصية ثم تسلم الشخصية على هذه الصورة الى المشاهد. وهنا</a:t>
            </a:r>
          </a:p>
          <a:p>
            <a:r>
              <a:rPr lang="ar-IQ" sz="2000" dirty="0"/>
              <a:t>يتعامل معها باعتبارها مصطلح مثيرة للنقد</a:t>
            </a:r>
            <a:r>
              <a:rPr lang="ar-IQ" sz="2000" dirty="0" smtClean="0"/>
              <a:t>.</a:t>
            </a:r>
          </a:p>
          <a:p>
            <a:r>
              <a:rPr lang="ar-IQ" sz="2000" dirty="0" smtClean="0"/>
              <a:t>تقديم الدور بشكل متكامل </a:t>
            </a:r>
            <a:endParaRPr lang="ar-IQ" sz="2000" dirty="0"/>
          </a:p>
        </p:txBody>
      </p:sp>
    </p:spTree>
    <p:extLst>
      <p:ext uri="{BB962C8B-B14F-4D97-AF65-F5344CB8AC3E}">
        <p14:creationId xmlns:p14="http://schemas.microsoft.com/office/powerpoint/2010/main" val="157685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7504" y="0"/>
            <a:ext cx="8927976" cy="6771084"/>
          </a:xfrm>
          <a:prstGeom prst="rect">
            <a:avLst/>
          </a:prstGeom>
        </p:spPr>
        <p:txBody>
          <a:bodyPr wrap="square">
            <a:spAutoFit/>
          </a:bodyPr>
          <a:lstStyle/>
          <a:p>
            <a:endParaRPr lang="ar-IQ" sz="1400" b="1" dirty="0" smtClean="0"/>
          </a:p>
          <a:p>
            <a:r>
              <a:rPr lang="ar-IQ" sz="1400" b="1" dirty="0" smtClean="0"/>
              <a:t>المستوى </a:t>
            </a:r>
            <a:r>
              <a:rPr lang="ar-IQ" sz="1400" b="1" dirty="0"/>
              <a:t>الثالث/علاقة الممثل بالمتفرج وفق المنهج:</a:t>
            </a:r>
          </a:p>
          <a:p>
            <a:r>
              <a:rPr lang="ar-IQ" sz="1400" b="1" dirty="0"/>
              <a:t>)ان نقطة انطلاق </a:t>
            </a:r>
            <a:r>
              <a:rPr lang="ar-IQ" sz="1400" b="1" dirty="0" smtClean="0"/>
              <a:t>النظري </a:t>
            </a:r>
            <a:r>
              <a:rPr lang="ar-IQ" sz="1400" b="1" dirty="0"/>
              <a:t>الملحمي هي محاولة جريئة لتغيير العلاقات(.</a:t>
            </a:r>
          </a:p>
          <a:p>
            <a:r>
              <a:rPr lang="ar-IQ" sz="1400" b="1" dirty="0"/>
              <a:t>ان جمهور </a:t>
            </a:r>
            <a:r>
              <a:rPr lang="ar-IQ" sz="1400" b="1" dirty="0" smtClean="0"/>
              <a:t> </a:t>
            </a:r>
            <a:r>
              <a:rPr lang="ar-IQ" sz="1400" b="1" dirty="0"/>
              <a:t>الملحمي جمهور قائم على الاسترداد على التوحد مع ذواتهم</a:t>
            </a:r>
          </a:p>
          <a:p>
            <a:r>
              <a:rPr lang="ar-IQ" sz="1400" b="1" dirty="0"/>
              <a:t>وباعثون توتر ومستغرقين في غزلتهم وحوانيتهم كل ينطلق من تأسيس فعل</a:t>
            </a:r>
          </a:p>
          <a:p>
            <a:r>
              <a:rPr lang="ar-IQ" sz="1400" b="1" dirty="0"/>
              <a:t>تواصله الاندماجي مع طبقة الحدث المعروض، حتى يبلغ المطابقة الشاملة مع</a:t>
            </a:r>
          </a:p>
          <a:p>
            <a:r>
              <a:rPr lang="ar-IQ" sz="1400" b="1" dirty="0"/>
              <a:t>الشخصية الممثلة ويكوم متماثلا ا ومتطابق مع الشخصية والحدث.</a:t>
            </a:r>
          </a:p>
          <a:p>
            <a:r>
              <a:rPr lang="ar-IQ" sz="1400" b="1" dirty="0"/>
              <a:t>وان مفهوم المسرح الذي نظر له برخت من خلال ممارسته الأدبية يعني ان هذا</a:t>
            </a:r>
          </a:p>
          <a:p>
            <a:r>
              <a:rPr lang="ar-IQ" sz="1400" b="1" dirty="0"/>
              <a:t>المسرح يرغب في جمهور هادئ يتابع المشهد بدون توتر، ومن البديهي ان يكون</a:t>
            </a:r>
          </a:p>
          <a:p>
            <a:r>
              <a:rPr lang="ar-IQ" sz="1400" b="1" dirty="0"/>
              <a:t>هذا الجمهور جماعيا مما يميزه عن القارئ المنفرد مع نصه ويرى هذا الجمهور</a:t>
            </a:r>
          </a:p>
          <a:p>
            <a:r>
              <a:rPr lang="ar-IQ" sz="1400" b="1" dirty="0"/>
              <a:t>نفسه بحكم جماعي ملتمسا غالبا الى مواقف مفاجئة.</a:t>
            </a:r>
          </a:p>
          <a:p>
            <a:r>
              <a:rPr lang="ar-IQ" sz="1400" b="1" dirty="0"/>
              <a:t>وهذا الجمهور هو نوع هادئ مسترخي رافق الحدث بوعي وبصيرة يبتعد عن</a:t>
            </a:r>
          </a:p>
          <a:p>
            <a:r>
              <a:rPr lang="ar-IQ" sz="1400" b="1" dirty="0"/>
              <a:t>التفاعل الشعوري مع الحدث وهذا يعني السعي التحقيق جمهور ناقد ومنتج.</a:t>
            </a:r>
          </a:p>
          <a:p>
            <a:r>
              <a:rPr lang="ar-IQ" sz="1400" b="1" dirty="0"/>
              <a:t>ان المشاهد عند برخت يمارس وظيفة نقدية من شأنها ان تجعله منتج للأدب</a:t>
            </a:r>
          </a:p>
          <a:p>
            <a:r>
              <a:rPr lang="ar-IQ" sz="1400" b="1" dirty="0"/>
              <a:t>والاندماج في ضوء وعيه للعلاقات التاريخية خارج حدود فعل الاندماج الاستهلاكي</a:t>
            </a:r>
          </a:p>
          <a:p>
            <a:r>
              <a:rPr lang="ar-IQ" sz="1400" b="1" dirty="0"/>
              <a:t>وعندما يكون المتفرج خارج الفعل فانه يبتعد عن فعل التأثير ليخلق فعل التغيير</a:t>
            </a:r>
          </a:p>
          <a:p>
            <a:r>
              <a:rPr lang="ar-IQ" sz="1400" b="1" dirty="0"/>
              <a:t>بنقده للمعروض ومراقبته واكتشاف بنيته الاجتماعية ومدى ابتعادها واقترابها منه.</a:t>
            </a:r>
          </a:p>
          <a:p>
            <a:r>
              <a:rPr lang="ar-IQ" sz="1400" b="1" dirty="0"/>
              <a:t>وتقنيات الأداء المقرب هي الوسائل القادرة على تحقيق هكذا نوع من المتفرجين،</a:t>
            </a:r>
          </a:p>
          <a:p>
            <a:r>
              <a:rPr lang="ar-IQ" sz="1400" b="1" dirty="0"/>
              <a:t>ان هذا الشكل الجديد لمنهج الفلسفي البريختي القائم على أساس رفض الاندماج</a:t>
            </a:r>
          </a:p>
          <a:p>
            <a:r>
              <a:rPr lang="ar-IQ" sz="1400" b="1" dirty="0"/>
              <a:t>والأيهام واستبداله بالدهشة واليقظة الداعية الواعية الناقدة هو أساس العلاقة الجديدة</a:t>
            </a:r>
          </a:p>
          <a:p>
            <a:r>
              <a:rPr lang="ar-IQ" sz="1400" b="1" dirty="0"/>
              <a:t>المكتشفة في </a:t>
            </a:r>
            <a:r>
              <a:rPr lang="ar-IQ" sz="1400" b="1"/>
              <a:t>جماليات </a:t>
            </a:r>
            <a:r>
              <a:rPr lang="ar-IQ" sz="1400" b="1" smtClean="0"/>
              <a:t>برخت </a:t>
            </a:r>
            <a:r>
              <a:rPr lang="ar-IQ" sz="1400" b="1" dirty="0"/>
              <a:t>والمؤسسة لقوانين العرض الملحمي</a:t>
            </a:r>
          </a:p>
          <a:p>
            <a:r>
              <a:rPr lang="ar-IQ" sz="1400" b="1" dirty="0"/>
              <a:t>المنظمة الى استجابة تطبيقية منتجة قائمة على نزعة الانسان للتغيير.</a:t>
            </a:r>
          </a:p>
          <a:p>
            <a:r>
              <a:rPr lang="ar-IQ" sz="1400" b="1" dirty="0"/>
              <a:t>وهذا التغيير متعلق بتغيير الواقع الاجتماعي وعلى مستويين:</a:t>
            </a:r>
          </a:p>
          <a:p>
            <a:r>
              <a:rPr lang="ar-IQ" sz="1400" b="1" dirty="0"/>
              <a:t>1-	 مستوى مادي عملي. -</a:t>
            </a:r>
          </a:p>
          <a:p>
            <a:r>
              <a:rPr lang="ar-IQ" sz="1400" b="1" dirty="0"/>
              <a:t>2-	مستوى ثوري ايدلوجي. -</a:t>
            </a:r>
          </a:p>
          <a:p>
            <a:r>
              <a:rPr lang="ar-IQ" sz="1400" b="1" dirty="0"/>
              <a:t>عن طريق هذين المستويين تأتي أهمية النقد بوصفه موقفا انتاجيا، ان العلاقة</a:t>
            </a:r>
          </a:p>
          <a:p>
            <a:r>
              <a:rPr lang="ar-IQ" sz="1400" b="1" dirty="0"/>
              <a:t>الانتقادية للمشاهد لا تكتمل الا بتأكيد عناصرها الحاضرة والمؤثرة ونقصد هنا الشق</a:t>
            </a:r>
          </a:p>
          <a:p>
            <a:r>
              <a:rPr lang="ar-IQ" sz="1400" b="1" dirty="0"/>
              <a:t>الثاني من العلاقة بين المشاهد والممثل، حيث تبدأ هذه العلاقة من تأكيد ذات الأداء</a:t>
            </a:r>
          </a:p>
          <a:p>
            <a:r>
              <a:rPr lang="ar-IQ" sz="1400" b="1" dirty="0"/>
              <a:t>المقرب المثير للنقد لدى الممثل والمنتقل بعجلة الى المشاهد كمستقبل.</a:t>
            </a:r>
          </a:p>
          <a:p>
            <a:r>
              <a:rPr lang="ar-IQ" sz="1400" b="1" dirty="0"/>
              <a:t>)وينطلق برخت في هذا الراي على راي دارون في فعاله يطرح فيها موضوع التعبير عن الإحساس لدى الانسان ) . </a:t>
            </a:r>
          </a:p>
        </p:txBody>
      </p:sp>
    </p:spTree>
    <p:extLst>
      <p:ext uri="{BB962C8B-B14F-4D97-AF65-F5344CB8AC3E}">
        <p14:creationId xmlns:p14="http://schemas.microsoft.com/office/powerpoint/2010/main" val="3382177988"/>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540</TotalTime>
  <Words>1534</Words>
  <Application>Microsoft Office PowerPoint</Application>
  <PresentationFormat>عرض على الشاشة (3:4)‏</PresentationFormat>
  <Paragraphs>156</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دفق الهواء</vt:lpstr>
      <vt:lpstr>عمل الممثل وفق منهج برخت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مهام مصمم الازياء والمكياج</dc:title>
  <dc:creator>رونق</dc:creator>
  <cp:lastModifiedBy>al marsa</cp:lastModifiedBy>
  <cp:revision>31</cp:revision>
  <dcterms:created xsi:type="dcterms:W3CDTF">2015-11-23T11:59:52Z</dcterms:created>
  <dcterms:modified xsi:type="dcterms:W3CDTF">2021-05-02T11:04:55Z</dcterms:modified>
</cp:coreProperties>
</file>