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10"/>
  </p:notesMasterIdLst>
  <p:sldIdLst>
    <p:sldId id="256" r:id="rId2"/>
    <p:sldId id="260" r:id="rId3"/>
    <p:sldId id="259" r:id="rId4"/>
    <p:sldId id="257" r:id="rId5"/>
    <p:sldId id="261" r:id="rId6"/>
    <p:sldId id="262" r:id="rId7"/>
    <p:sldId id="263" r:id="rId8"/>
    <p:sldId id="264"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7" d="100"/>
          <a:sy n="77" d="100"/>
        </p:scale>
        <p:origin x="-1176"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B83C144-06CD-41D8-B2FA-0D0F7DE7F63D}" type="datetimeFigureOut">
              <a:rPr lang="ar-IQ" smtClean="0"/>
              <a:t>28/09/1442</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BDD38B0-C233-4CAE-95E5-7F5E823F2D81}" type="slidenum">
              <a:rPr lang="ar-IQ" smtClean="0"/>
              <a:t>‹#›</a:t>
            </a:fld>
            <a:endParaRPr lang="ar-IQ"/>
          </a:p>
        </p:txBody>
      </p:sp>
    </p:spTree>
    <p:extLst>
      <p:ext uri="{BB962C8B-B14F-4D97-AF65-F5344CB8AC3E}">
        <p14:creationId xmlns:p14="http://schemas.microsoft.com/office/powerpoint/2010/main" val="244400384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1BDD38B0-C233-4CAE-95E5-7F5E823F2D81}" type="slidenum">
              <a:rPr lang="ar-IQ" smtClean="0"/>
              <a:t>2</a:t>
            </a:fld>
            <a:endParaRPr lang="ar-IQ"/>
          </a:p>
        </p:txBody>
      </p:sp>
    </p:spTree>
    <p:extLst>
      <p:ext uri="{BB962C8B-B14F-4D97-AF65-F5344CB8AC3E}">
        <p14:creationId xmlns:p14="http://schemas.microsoft.com/office/powerpoint/2010/main" val="32995889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944E160-CD69-49DA-BD24-CD6C19D9570B}" type="datetimeFigureOut">
              <a:rPr lang="ar-IQ" smtClean="0"/>
              <a:pPr/>
              <a:t>28/09/1442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D1AB837-0A27-465D-9D07-67C83A5B0F2E}" type="slidenum">
              <a:rPr lang="ar-IQ" smtClean="0"/>
              <a:pPr/>
              <a:t>‹#›</a:t>
            </a:fld>
            <a:endParaRPr lang="ar-IQ"/>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944E160-CD69-49DA-BD24-CD6C19D9570B}" type="datetimeFigureOut">
              <a:rPr lang="ar-IQ" smtClean="0"/>
              <a:pPr/>
              <a:t>28/09/1442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D1AB837-0A27-465D-9D07-67C83A5B0F2E}" type="slidenum">
              <a:rPr lang="ar-IQ" smtClean="0"/>
              <a:pPr/>
              <a:t>‹#›</a:t>
            </a:fld>
            <a:endParaRPr lang="ar-IQ"/>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1944E160-CD69-49DA-BD24-CD6C19D9570B}" type="datetimeFigureOut">
              <a:rPr lang="ar-IQ" smtClean="0"/>
              <a:pPr/>
              <a:t>28/09/1442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D1AB837-0A27-465D-9D07-67C83A5B0F2E}" type="slidenum">
              <a:rPr lang="ar-IQ" smtClean="0"/>
              <a:pPr/>
              <a:t>‹#›</a:t>
            </a:fld>
            <a:endParaRPr lang="ar-IQ"/>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944E160-CD69-49DA-BD24-CD6C19D9570B}" type="datetimeFigureOut">
              <a:rPr lang="ar-IQ" smtClean="0"/>
              <a:pPr/>
              <a:t>28/09/1442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D1AB837-0A27-465D-9D07-67C83A5B0F2E}" type="slidenum">
              <a:rPr lang="ar-IQ" smtClean="0"/>
              <a:pPr/>
              <a:t>‹#›</a:t>
            </a:fld>
            <a:endParaRPr lang="ar-IQ"/>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944E160-CD69-49DA-BD24-CD6C19D9570B}" type="datetimeFigureOut">
              <a:rPr lang="ar-IQ" smtClean="0"/>
              <a:pPr/>
              <a:t>28/09/1442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D1AB837-0A27-465D-9D07-67C83A5B0F2E}" type="slidenum">
              <a:rPr lang="ar-IQ" smtClean="0"/>
              <a:pPr/>
              <a:t>‹#›</a:t>
            </a:fld>
            <a:endParaRPr lang="ar-IQ"/>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944E160-CD69-49DA-BD24-CD6C19D9570B}" type="datetimeFigureOut">
              <a:rPr lang="ar-IQ" smtClean="0"/>
              <a:pPr/>
              <a:t>28/09/1442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D1AB837-0A27-465D-9D07-67C83A5B0F2E}" type="slidenum">
              <a:rPr lang="ar-IQ" smtClean="0"/>
              <a:pPr/>
              <a:t>‹#›</a:t>
            </a:fld>
            <a:endParaRPr lang="ar-IQ"/>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smtClean="0"/>
              <a:t>انقر لتحرير أنماط النص الرئيسي</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944E160-CD69-49DA-BD24-CD6C19D9570B}" type="datetimeFigureOut">
              <a:rPr lang="ar-IQ" smtClean="0"/>
              <a:pPr/>
              <a:t>28/09/1442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D1AB837-0A27-465D-9D07-67C83A5B0F2E}" type="slidenum">
              <a:rPr lang="ar-IQ" smtClean="0"/>
              <a:pPr/>
              <a:t>‹#›</a:t>
            </a:fld>
            <a:endParaRPr lang="ar-IQ"/>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944E160-CD69-49DA-BD24-CD6C19D9570B}" type="datetimeFigureOut">
              <a:rPr lang="ar-IQ" smtClean="0"/>
              <a:pPr/>
              <a:t>28/09/1442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D1AB837-0A27-465D-9D07-67C83A5B0F2E}" type="slidenum">
              <a:rPr lang="ar-IQ" smtClean="0"/>
              <a:pPr/>
              <a:t>‹#›</a:t>
            </a:fld>
            <a:endParaRPr lang="ar-IQ"/>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44E160-CD69-49DA-BD24-CD6C19D9570B}" type="datetimeFigureOut">
              <a:rPr lang="ar-IQ" smtClean="0"/>
              <a:pPr/>
              <a:t>28/09/1442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D1AB837-0A27-465D-9D07-67C83A5B0F2E}" type="slidenum">
              <a:rPr lang="ar-IQ" smtClean="0"/>
              <a:pPr/>
              <a:t>‹#›</a:t>
            </a:fld>
            <a:endParaRPr lang="ar-IQ"/>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944E160-CD69-49DA-BD24-CD6C19D9570B}" type="datetimeFigureOut">
              <a:rPr lang="ar-IQ" smtClean="0"/>
              <a:pPr/>
              <a:t>28/09/1442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D1AB837-0A27-465D-9D07-67C83A5B0F2E}" type="slidenum">
              <a:rPr lang="ar-IQ" smtClean="0"/>
              <a:pPr/>
              <a:t>‹#›</a:t>
            </a:fld>
            <a:endParaRPr lang="ar-IQ"/>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944E160-CD69-49DA-BD24-CD6C19D9570B}" type="datetimeFigureOut">
              <a:rPr lang="ar-IQ" smtClean="0"/>
              <a:pPr/>
              <a:t>28/09/1442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D1AB837-0A27-465D-9D07-67C83A5B0F2E}" type="slidenum">
              <a:rPr lang="ar-IQ" smtClean="0"/>
              <a:pPr/>
              <a:t>‹#›</a:t>
            </a:fld>
            <a:endParaRPr lang="ar-IQ"/>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944E160-CD69-49DA-BD24-CD6C19D9570B}" type="datetimeFigureOut">
              <a:rPr lang="ar-IQ" smtClean="0"/>
              <a:pPr/>
              <a:t>28/09/1442</a:t>
            </a:fld>
            <a:endParaRPr lang="ar-IQ"/>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IQ"/>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2D1AB837-0A27-465D-9D07-67C83A5B0F2E}"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فرعي 3"/>
          <p:cNvSpPr>
            <a:spLocks noGrp="1"/>
          </p:cNvSpPr>
          <p:nvPr>
            <p:ph type="subTitle" idx="1"/>
          </p:nvPr>
        </p:nvSpPr>
        <p:spPr>
          <a:xfrm>
            <a:off x="395536" y="4005064"/>
            <a:ext cx="8305800" cy="1656184"/>
          </a:xfrm>
        </p:spPr>
        <p:txBody>
          <a:bodyPr>
            <a:normAutofit/>
          </a:bodyPr>
          <a:lstStyle/>
          <a:p>
            <a:pPr algn="ctr"/>
            <a:r>
              <a:rPr lang="ar-IQ"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أ.م . د. وعد عبدالامير </a:t>
            </a:r>
          </a:p>
          <a:p>
            <a:pPr algn="ctr"/>
            <a:r>
              <a:rPr lang="ar-IQ"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مادة تمثيل والالقاء سينمائي </a:t>
            </a:r>
          </a:p>
          <a:p>
            <a:pPr algn="ctr"/>
            <a:r>
              <a:rPr lang="ar-IQ"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للمرحلة الاولى </a:t>
            </a:r>
            <a:endParaRPr lang="ar-IQ"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2" name="عنوان 1"/>
          <p:cNvSpPr>
            <a:spLocks noGrp="1"/>
          </p:cNvSpPr>
          <p:nvPr>
            <p:ph type="ctrTitle"/>
          </p:nvPr>
        </p:nvSpPr>
        <p:spPr>
          <a:xfrm>
            <a:off x="2267744" y="1484784"/>
            <a:ext cx="5112568" cy="1512168"/>
          </a:xfrm>
          <a:solidFill>
            <a:schemeClr val="accent2">
              <a:lumMod val="60000"/>
              <a:lumOff val="40000"/>
            </a:schemeClr>
          </a:solidFill>
        </p:spPr>
        <p:txBody>
          <a:bodyPr>
            <a:scene3d>
              <a:camera prst="orthographicFront"/>
              <a:lightRig rig="balanced" dir="t">
                <a:rot lat="0" lon="0" rev="2100000"/>
              </a:lightRig>
            </a:scene3d>
            <a:sp3d extrusionH="57150" prstMaterial="metal">
              <a:bevelT w="38100" h="25400"/>
              <a:contourClr>
                <a:schemeClr val="bg2"/>
              </a:contourClr>
            </a:sp3d>
          </a:bodyPr>
          <a:lstStyle/>
          <a:p>
            <a:pPr marL="182880" indent="0" algn="ctr">
              <a:buNone/>
            </a:pPr>
            <a:r>
              <a:rPr lang="ar-IQ" sz="3200"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مهارات الممثل السينمائي </a:t>
            </a:r>
            <a:endParaRPr lang="ar-IQ" sz="3200"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836712"/>
            <a:ext cx="1901825" cy="2401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332656"/>
            <a:ext cx="9036496" cy="5324535"/>
          </a:xfrm>
          <a:prstGeom prst="rect">
            <a:avLst/>
          </a:prstGeom>
        </p:spPr>
        <p:txBody>
          <a:bodyPr wrap="square">
            <a:spAutoFit/>
          </a:bodyPr>
          <a:lstStyle/>
          <a:p>
            <a:r>
              <a:rPr lang="ar-IQ" sz="2000" dirty="0"/>
              <a:t>مهارة اداء الممثل </a:t>
            </a:r>
            <a:r>
              <a:rPr lang="ar-IQ" sz="2000" dirty="0" smtClean="0"/>
              <a:t>السينمائي</a:t>
            </a:r>
            <a:endParaRPr lang="ar-IQ" sz="2000" dirty="0"/>
          </a:p>
          <a:p>
            <a:r>
              <a:rPr lang="ar-IQ" sz="2000" dirty="0"/>
              <a:t>هناك متطلبات اساسية عامة لفن التمثيل  لأغنى عنها لاي ممثل سواء كان كوميديا </a:t>
            </a:r>
            <a:r>
              <a:rPr lang="ar-IQ" sz="2000" dirty="0" smtClean="0"/>
              <a:t>او تراجيدي ام </a:t>
            </a:r>
            <a:r>
              <a:rPr lang="ar-IQ" sz="2000" dirty="0"/>
              <a:t>غيره وهما:- الموهبة والتقنية </a:t>
            </a:r>
            <a:r>
              <a:rPr lang="ar-IQ" sz="2000" dirty="0" smtClean="0"/>
              <a:t>.</a:t>
            </a:r>
            <a:endParaRPr lang="ar-IQ" sz="2000" dirty="0"/>
          </a:p>
          <a:p>
            <a:r>
              <a:rPr lang="ar-IQ" sz="2000" dirty="0"/>
              <a:t> اولا:-الموهبة ويقصد </a:t>
            </a:r>
            <a:r>
              <a:rPr lang="ar-IQ" sz="2000" dirty="0" smtClean="0"/>
              <a:t>بها الاستعداد </a:t>
            </a:r>
            <a:r>
              <a:rPr lang="ar-IQ" sz="2000" dirty="0"/>
              <a:t>الشخصي لتمثيل الاخرين ومحاكاة سلوكهم وتصرفاتهم واصواتهم والتقمص </a:t>
            </a:r>
            <a:r>
              <a:rPr lang="ar-IQ" sz="2000" dirty="0" smtClean="0"/>
              <a:t>والتكيف</a:t>
            </a:r>
            <a:endParaRPr lang="ar-IQ" sz="2000" dirty="0"/>
          </a:p>
          <a:p>
            <a:r>
              <a:rPr lang="ar-IQ" sz="2000" dirty="0"/>
              <a:t>والموهبة هبة من الله يهبها للفرد منذ الولادة فهي صفة فطرية وليست مكتسبة ولهذا يرجع الجانب الاكبر من الموهبة الى عامل الوراثة الشخصي وهي" قدرة خلاقة تجعل الممثل يؤدي دوره المسرحي والسينمائي بجاذبية </a:t>
            </a:r>
            <a:r>
              <a:rPr lang="ar-IQ" sz="2000" dirty="0" smtClean="0"/>
              <a:t>ملموسة</a:t>
            </a:r>
            <a:r>
              <a:rPr lang="ar-IQ" sz="2000" dirty="0"/>
              <a:t> </a:t>
            </a:r>
          </a:p>
          <a:p>
            <a:r>
              <a:rPr lang="ar-IQ" sz="2000" dirty="0"/>
              <a:t>وتشمل الموهبة سرعة البديهية وسرعة الاستجابة والاستذكار وهذه الخصائص لها علاقة مباشرة بحدة الذكاء، ومن اجل التعبير عن افكار ومقاصد المؤلف يجب على الممثل ان يكّون لنفسه فكرة واضحة جلية لا عن موضوع النص فحسب وانما ان يكون عارفا حق المعرفة لشخصيات العمل الفني كي يستطيع التعبير عنها بشكل ناجح وان "اول ما يطلب ممن يقوم بذلك هو الذكاء الذي هو رأس الفضائل في الممثل </a:t>
            </a:r>
            <a:r>
              <a:rPr lang="ar-IQ" sz="2000" dirty="0" smtClean="0"/>
              <a:t>الكوميدي</a:t>
            </a:r>
            <a:endParaRPr lang="ar-IQ" sz="2000" dirty="0"/>
          </a:p>
          <a:p>
            <a:r>
              <a:rPr lang="ar-IQ" sz="2000" dirty="0"/>
              <a:t>والموهبة مقترنة بصفة خاصة بالتقنية التي تصقلها </a:t>
            </a:r>
            <a:r>
              <a:rPr lang="ar-IQ" sz="2000" dirty="0" smtClean="0"/>
              <a:t>ان </a:t>
            </a:r>
            <a:r>
              <a:rPr lang="ar-IQ" sz="2000" dirty="0"/>
              <a:t>الموهبة </a:t>
            </a:r>
            <a:r>
              <a:rPr lang="ar-IQ" sz="2000" dirty="0" smtClean="0"/>
              <a:t>كالإلهام </a:t>
            </a:r>
            <a:r>
              <a:rPr lang="ar-IQ" sz="2000" dirty="0"/>
              <a:t>عدت شيئا يجب توفره الى جانب توفر التقنية اذ عدها ستانسلافسكي جزءا من عملية البحث الذاتي اذا توفر لها (التكنيك) والمهارة بلا حدود معيارية نهائية كمالها وانه كلما تكون الموهبة اكبر تزداد حاجة الممثل الى الدربة والصنعة </a:t>
            </a:r>
            <a:r>
              <a:rPr lang="ar-IQ" sz="2000" dirty="0" smtClean="0"/>
              <a:t>والتقنية</a:t>
            </a:r>
            <a:endParaRPr lang="ar-IQ" sz="2000" dirty="0"/>
          </a:p>
        </p:txBody>
      </p:sp>
    </p:spTree>
    <p:extLst>
      <p:ext uri="{BB962C8B-B14F-4D97-AF65-F5344CB8AC3E}">
        <p14:creationId xmlns:p14="http://schemas.microsoft.com/office/powerpoint/2010/main" val="2724968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35924" y="13851"/>
            <a:ext cx="8999984" cy="6740307"/>
          </a:xfrm>
          <a:prstGeom prst="rect">
            <a:avLst/>
          </a:prstGeom>
        </p:spPr>
        <p:txBody>
          <a:bodyPr wrap="square">
            <a:spAutoFit/>
          </a:bodyPr>
          <a:lstStyle/>
          <a:p>
            <a:r>
              <a:rPr lang="ar-IQ" dirty="0"/>
              <a:t>كما تعتمد الموهبة ايضا على الحساسية الشديدة لدى الممثل تجاه الاخرين والمواقف وعلى قدر معين من المرونة الجسمانية والصوتية اللتين تؤهلان الممثل للتعبير عن مختلف المواقف الدرامية وهذه الصفات الاساسية متوفرة لدى الممثل الكوميدي ايضا حيث "توجد الصفات الاساسية على نحو ظاهر لدى أي مثل كوميدي ، لكن موهبة أي ممثل </a:t>
            </a:r>
            <a:r>
              <a:rPr lang="ar-IQ" dirty="0" smtClean="0"/>
              <a:t>كوميدي مثلا ، </a:t>
            </a:r>
            <a:r>
              <a:rPr lang="ar-IQ" dirty="0"/>
              <a:t>لا يمكن ان تختزل الى مجرد استخدام المكونات الغريزية او الفطرية بمستويات متفاوتة ، لانه في الصورة النهائية ، تتدخل الموهبة بالاضافة الى عناصر اخرى (تدعمها) مثل (الثقافة ، الوعي الاخلاقي، التوجه العام للوجدان الفني ، الحساسية، </a:t>
            </a:r>
            <a:r>
              <a:rPr lang="ar-IQ" dirty="0" smtClean="0"/>
              <a:t>والذكاء هذا </a:t>
            </a:r>
            <a:r>
              <a:rPr lang="ar-IQ" dirty="0"/>
              <a:t>بالاضافة الى وجود استعدادات اساسية متوفرة لدى الممثل </a:t>
            </a:r>
            <a:r>
              <a:rPr lang="ar-IQ" dirty="0" smtClean="0"/>
              <a:t>السينمائي بشكل </a:t>
            </a:r>
            <a:r>
              <a:rPr lang="ar-IQ" dirty="0"/>
              <a:t>خاص </a:t>
            </a:r>
            <a:r>
              <a:rPr lang="ar-IQ" dirty="0" smtClean="0"/>
              <a:t>حيث نعثر </a:t>
            </a:r>
            <a:r>
              <a:rPr lang="ar-IQ" dirty="0"/>
              <a:t>على استعدادات الممثل </a:t>
            </a:r>
            <a:r>
              <a:rPr lang="ar-IQ" dirty="0" smtClean="0"/>
              <a:t> </a:t>
            </a:r>
            <a:r>
              <a:rPr lang="ar-IQ" dirty="0"/>
              <a:t>الاساسية الغريزية التي تتكيف مع مقتضيات فنه مثل:-</a:t>
            </a:r>
          </a:p>
          <a:p>
            <a:r>
              <a:rPr lang="ar-IQ" dirty="0" smtClean="0"/>
              <a:t>الطابع </a:t>
            </a:r>
            <a:r>
              <a:rPr lang="ar-IQ" dirty="0"/>
              <a:t>الانفعالي الحركي ، غزارة الطابع اللعبي، الميل الى التحول، ثم المركب الاستعراضي الذي يرتبط بحاجته الى ارضاء </a:t>
            </a:r>
            <a:r>
              <a:rPr lang="ar-IQ" dirty="0" smtClean="0"/>
              <a:t>متفرجه كما </a:t>
            </a:r>
            <a:r>
              <a:rPr lang="ar-IQ" dirty="0"/>
              <a:t>يتصف الممثل الكوميدي </a:t>
            </a:r>
            <a:r>
              <a:rPr lang="ar-IQ" dirty="0" smtClean="0"/>
              <a:t>مثلا بشكل خاص </a:t>
            </a:r>
            <a:r>
              <a:rPr lang="ar-IQ" dirty="0"/>
              <a:t>بخفة الروح، او يمتلك ما يسمونه بـ (الحاسة الهزلية) </a:t>
            </a:r>
            <a:r>
              <a:rPr lang="ar-IQ" dirty="0" smtClean="0"/>
              <a:t>تلك </a:t>
            </a:r>
            <a:r>
              <a:rPr lang="ar-IQ" dirty="0"/>
              <a:t>الحاسة التي تجعله صاحب نكتة او فطناً وسريع البديهية </a:t>
            </a:r>
            <a:r>
              <a:rPr lang="ar-IQ" dirty="0" smtClean="0"/>
              <a:t>وله </a:t>
            </a:r>
            <a:r>
              <a:rPr lang="ar-IQ" dirty="0"/>
              <a:t>القدرة على ارسال الملح والقدرة على التندر والاضحاك والتقليد </a:t>
            </a:r>
            <a:r>
              <a:rPr lang="ar-IQ" dirty="0" smtClean="0"/>
              <a:t>الساخر</a:t>
            </a:r>
            <a:endParaRPr lang="ar-IQ" dirty="0"/>
          </a:p>
          <a:p>
            <a:r>
              <a:rPr lang="ar-IQ" dirty="0"/>
              <a:t>وقد يخطئ المخرج في تحديد الصفات الاساسية الواجب توافرها فيمن تلعب ادوار الرومانسية او اللعوب او الساذجة او قد يتردد في اعطاء دور الفتى الاول او الشرير لممثل ما، لكن نادرا ما يحدث ذلك فيما يخص الممثل الكوميدي الذي يملك استعدادا كوميدياً </a:t>
            </a:r>
            <a:r>
              <a:rPr lang="ar-IQ" dirty="0" smtClean="0"/>
              <a:t> </a:t>
            </a:r>
            <a:r>
              <a:rPr lang="ar-IQ" dirty="0"/>
              <a:t>وقد يكون من الصعب ان نتبين المواهب الحقيقية  للممثل ، لكن مع من يملكون طبيعية كوميدية ، فانهم يعلنون عن انفسهم في قوة </a:t>
            </a:r>
            <a:r>
              <a:rPr lang="ar-IQ" dirty="0" smtClean="0"/>
              <a:t>ووضوح ويمتلك </a:t>
            </a:r>
            <a:r>
              <a:rPr lang="ar-IQ" dirty="0"/>
              <a:t>معظم </a:t>
            </a:r>
            <a:r>
              <a:rPr lang="ar-IQ" dirty="0" smtClean="0"/>
              <a:t>الممثلين  </a:t>
            </a:r>
            <a:r>
              <a:rPr lang="ar-IQ" dirty="0"/>
              <a:t>الموهوبين شخصية معبرة اخاذة وحيث يقال انه يفرض نفسه على شاشة السينما والحضور هو </a:t>
            </a:r>
            <a:r>
              <a:rPr lang="ar-IQ" dirty="0" smtClean="0"/>
              <a:t>نوع </a:t>
            </a:r>
            <a:r>
              <a:rPr lang="ar-IQ" dirty="0"/>
              <a:t>خاص من الجاذبية التي يتمتع بها الممثلون بدرجات مختلفة فان (سحر) الممثل يتضمن قدرته على استمالة زملائه وجذب الجمهور الى ما يفعله ويحس </a:t>
            </a:r>
            <a:r>
              <a:rPr lang="ar-IQ" dirty="0" smtClean="0"/>
              <a:t>به والممثل الموهوب </a:t>
            </a:r>
            <a:r>
              <a:rPr lang="ar-IQ" dirty="0"/>
              <a:t>يمتاز بملكة الحضور وعلى العكس من ذلك فبدون ملكة الحضور </a:t>
            </a:r>
            <a:r>
              <a:rPr lang="ar-IQ" dirty="0" smtClean="0"/>
              <a:t> فأن </a:t>
            </a:r>
            <a:r>
              <a:rPr lang="ar-IQ" dirty="0"/>
              <a:t>اداء الممثل مهما كان حساسا وذكيا يصل الى الشاشة  على نحو سيء هذه الخاصية بمكوناتها الجسمية والمعنوية المتعددة، ليست مبهمة او غامضة، انها انعكاس للشخصية، حيث يتوافق فيها الصوت والهيئة والصدق والاخلاص، والقدرة على التأثير...</a:t>
            </a:r>
            <a:r>
              <a:rPr lang="ar-IQ" dirty="0" smtClean="0"/>
              <a:t>الخ</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48281" y="260648"/>
            <a:ext cx="8928992" cy="5324535"/>
          </a:xfrm>
          <a:prstGeom prst="rect">
            <a:avLst/>
          </a:prstGeom>
        </p:spPr>
        <p:txBody>
          <a:bodyPr wrap="square">
            <a:spAutoFit/>
          </a:bodyPr>
          <a:lstStyle/>
          <a:p>
            <a:r>
              <a:rPr lang="ar-IQ" sz="2000" dirty="0"/>
              <a:t>واذا ما امتلكها الممثل </a:t>
            </a:r>
            <a:r>
              <a:rPr lang="ar-IQ" sz="2000" dirty="0" smtClean="0"/>
              <a:t>السينمائي </a:t>
            </a:r>
            <a:r>
              <a:rPr lang="ar-IQ" sz="2000" dirty="0"/>
              <a:t>فسيجلب المتعة والمرح للجمهور ، فملكة الحضور تدخل على التمثيل حيوية وتوهج متدفقين وتوفر ضحكا ممتعا سابقا على الموقف الكوميدي" وتعتمد قوة الحضور التي نسميها (الكارزما) بشكل جزئي على الخصال الشخصية كالجاذبية الجنسية (مارلين مونرو مثلا) والبناء الخاص بالجسم (ارنولد شواريزنجر) والتأكيد او الثقة الفائقة بالذات (همفري بوجارت) او الصوت (</a:t>
            </a:r>
            <a:r>
              <a:rPr lang="ar-IQ" sz="2000" dirty="0" smtClean="0"/>
              <a:t>بافاروتي)</a:t>
            </a:r>
            <a:endParaRPr lang="ar-IQ" sz="2000" dirty="0"/>
          </a:p>
          <a:p>
            <a:r>
              <a:rPr lang="ar-IQ" sz="2000" dirty="0"/>
              <a:t>ويقول المخرج السينمائي الفرنسي (جان رينوار) متحدثا عن موهبة احدى الفنانات </a:t>
            </a:r>
            <a:r>
              <a:rPr lang="ar-IQ" sz="2000" dirty="0" smtClean="0"/>
              <a:t>المعاصرات انها </a:t>
            </a:r>
            <a:r>
              <a:rPr lang="ar-IQ" sz="2000" dirty="0"/>
              <a:t>تمتلك هذه الموهبة الفريدة للغاية، التي تجعل المتفرج ، يعتقد انها تمثل من اجله </a:t>
            </a:r>
            <a:r>
              <a:rPr lang="ar-IQ" sz="2000" dirty="0" smtClean="0"/>
              <a:t>بالذات</a:t>
            </a:r>
            <a:endParaRPr lang="ar-IQ" sz="2000" dirty="0"/>
          </a:p>
          <a:p>
            <a:r>
              <a:rPr lang="ar-IQ" sz="2000" dirty="0"/>
              <a:t>وهذه الميزة التي يملكها البعض من الممثلين توظف توظيفا كاملا في </a:t>
            </a:r>
            <a:r>
              <a:rPr lang="ar-IQ" sz="2000" dirty="0" smtClean="0"/>
              <a:t>الاداء ، </a:t>
            </a:r>
            <a:r>
              <a:rPr lang="ar-IQ" sz="2000" dirty="0"/>
              <a:t>وهؤلاء الممثلون لديهم القدرة على ان يخلقوا اتفاقا ضمنيا مستمرا مع كل مشاهد ولهم القدرة على سحر الجمهور واستهوائه بمعنى ما ويبقى هناك تواصل ما بين الممثل والمشاهد الذي يشعر انه يمثل خصيصا من اجله ومن خلال كل ذلك يمارس الممثل الكوميدي سحره الخاص على </a:t>
            </a:r>
            <a:r>
              <a:rPr lang="ar-IQ" sz="2000" dirty="0" smtClean="0"/>
              <a:t>المشاهد السحر </a:t>
            </a:r>
            <a:r>
              <a:rPr lang="ar-IQ" sz="2000" dirty="0"/>
              <a:t>الذي فيه استرخاء وابتسام يكون مباشرة في خدمة </a:t>
            </a:r>
            <a:r>
              <a:rPr lang="ar-IQ" sz="2000" dirty="0" smtClean="0"/>
              <a:t>المشهد ولهذا </a:t>
            </a:r>
            <a:r>
              <a:rPr lang="ar-IQ" sz="2000" dirty="0"/>
              <a:t>على الممثل </a:t>
            </a:r>
            <a:r>
              <a:rPr lang="ar-IQ" sz="2000" dirty="0" smtClean="0"/>
              <a:t>ان </a:t>
            </a:r>
            <a:r>
              <a:rPr lang="ar-IQ" sz="2000" dirty="0"/>
              <a:t>يتعلم كيف يوظف هذه الخاصية التوظيف الامثل ويستثمرها </a:t>
            </a:r>
            <a:r>
              <a:rPr lang="ar-IQ" sz="2000" dirty="0" smtClean="0"/>
              <a:t>لصالحه  </a:t>
            </a:r>
            <a:r>
              <a:rPr lang="ar-IQ" sz="2000" dirty="0"/>
              <a:t>ان كل كائن حي له وزن خاص، وامام الجمهور يمكن القول بان الممثل الهزلي له كثافة، وان هذه الكثافة تقل وتزيد بحسب قدرته على الفات نظر الجماهير اليه واسترعائه </a:t>
            </a:r>
            <a:r>
              <a:rPr lang="ar-IQ" sz="2000" dirty="0" smtClean="0"/>
              <a:t>لانتباهها</a:t>
            </a:r>
            <a:r>
              <a:rPr lang="ar-IQ" sz="2000" dirty="0"/>
              <a:t> </a:t>
            </a:r>
          </a:p>
        </p:txBody>
      </p:sp>
    </p:spTree>
  </p:cSld>
  <p:clrMapOvr>
    <a:masterClrMapping/>
  </p:clrMapOvr>
  <p:transition spd="med">
    <p:sndAc>
      <p:stSnd>
        <p:snd r:embed="rId2" name="arrow.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839" y="0"/>
            <a:ext cx="8856984" cy="6740307"/>
          </a:xfrm>
          <a:prstGeom prst="rect">
            <a:avLst/>
          </a:prstGeom>
        </p:spPr>
        <p:txBody>
          <a:bodyPr wrap="square">
            <a:spAutoFit/>
          </a:bodyPr>
          <a:lstStyle/>
          <a:p>
            <a:r>
              <a:rPr lang="ar-IQ" dirty="0"/>
              <a:t>ويمكن الاحساس بجاذبية الممثل </a:t>
            </a:r>
            <a:r>
              <a:rPr lang="ar-IQ" dirty="0" smtClean="0"/>
              <a:t>وقوة </a:t>
            </a:r>
            <a:r>
              <a:rPr lang="ar-IQ" dirty="0"/>
              <a:t>حضوره على الشاشة وقدرته على اضحاك </a:t>
            </a:r>
            <a:r>
              <a:rPr lang="ar-IQ" dirty="0" smtClean="0"/>
              <a:t>او ابكاء  المشاهد بأبسط </a:t>
            </a:r>
            <a:r>
              <a:rPr lang="ar-IQ" dirty="0"/>
              <a:t>حركة يقوم </a:t>
            </a:r>
            <a:r>
              <a:rPr lang="ar-IQ" dirty="0" smtClean="0"/>
              <a:t>بتأديتها </a:t>
            </a:r>
            <a:r>
              <a:rPr lang="ar-IQ" dirty="0"/>
              <a:t>فكل نظرة منهم وكل تجسيد لها معنى ولها وقع، مع انهم مجرد اشخاص. انهم ليسوا مزودين باي جهاز خاص في اجسامهم ليخلق هذه </a:t>
            </a:r>
            <a:r>
              <a:rPr lang="ar-IQ" dirty="0" smtClean="0"/>
              <a:t>الطاقة</a:t>
            </a:r>
            <a:r>
              <a:rPr lang="ar-IQ" dirty="0"/>
              <a:t> </a:t>
            </a:r>
            <a:r>
              <a:rPr lang="ar-IQ" dirty="0" smtClean="0"/>
              <a:t> </a:t>
            </a:r>
            <a:r>
              <a:rPr lang="ar-IQ" dirty="0"/>
              <a:t>وهذا لا يتأتى الا للممثلين الكوميديين الموهوبين الذي يملكون هذه الخاصية" وبينما تختفي الشخصيات الخاصة ببعض الممثلين في الدور الذي يلعبونه كما انهم يظهرون غالبا بشكل فريد لا يتكرر مرتين كما في حالة بيترسيلرز وروبرت دي نيرو فأن ممثلين اخرين يعتمدون على الكارزما الخاصة بهم كما في حالة جون وين، وتشارلز برونسون ومارلين مونرو </a:t>
            </a:r>
            <a:r>
              <a:rPr lang="ar-IQ" dirty="0" smtClean="0"/>
              <a:t>مثلا</a:t>
            </a:r>
            <a:r>
              <a:rPr lang="ar-IQ" dirty="0"/>
              <a:t> </a:t>
            </a:r>
            <a:r>
              <a:rPr lang="ar-IQ" dirty="0" smtClean="0"/>
              <a:t> وهذه </a:t>
            </a:r>
            <a:r>
              <a:rPr lang="ar-IQ" dirty="0"/>
              <a:t>الجاذبية الشخصية او ملكة الحضور للممثل ستفرض سيطرتها على المشاهد وتجعله متفاعلا مع ذلك الممثل ولهؤلاء الممثلين حاسة قويـة لفرض </a:t>
            </a:r>
            <a:r>
              <a:rPr lang="ar-IQ" dirty="0" smtClean="0"/>
              <a:t> النفوذ </a:t>
            </a:r>
            <a:r>
              <a:rPr lang="ar-IQ" dirty="0"/>
              <a:t>والسلطان بصفة دائمة على المشاهد ولهم القدرة الكبيرة على التأثير فيه واقناعه من خلال (الكارزما) التي يملكونها والتي لها وقع السحر على </a:t>
            </a:r>
            <a:r>
              <a:rPr lang="ar-IQ" dirty="0" smtClean="0"/>
              <a:t>المشاهدين وان </a:t>
            </a:r>
            <a:r>
              <a:rPr lang="ar-IQ" dirty="0"/>
              <a:t>الممثل </a:t>
            </a:r>
            <a:r>
              <a:rPr lang="ar-IQ" dirty="0" smtClean="0"/>
              <a:t> </a:t>
            </a:r>
            <a:r>
              <a:rPr lang="ar-IQ" dirty="0"/>
              <a:t>يجب عليه ان يتعلم كيف يستفيد من هذه </a:t>
            </a:r>
            <a:r>
              <a:rPr lang="ar-IQ" dirty="0" smtClean="0"/>
              <a:t>الجاذبية ويخلق </a:t>
            </a:r>
            <a:r>
              <a:rPr lang="ar-IQ" dirty="0"/>
              <a:t>الممثل </a:t>
            </a:r>
            <a:r>
              <a:rPr lang="ar-IQ" dirty="0" smtClean="0"/>
              <a:t> </a:t>
            </a:r>
            <a:r>
              <a:rPr lang="ar-IQ" dirty="0"/>
              <a:t>جوا متواصلا من الضحك والمرح عند ادائه للموقف الكوميدي</a:t>
            </a:r>
            <a:r>
              <a:rPr lang="ar-IQ" dirty="0" smtClean="0"/>
              <a:t>، وجوا من الحزن عند اداءه مشهد حزين  </a:t>
            </a:r>
            <a:r>
              <a:rPr lang="ar-IQ" dirty="0"/>
              <a:t>وبذلك سيهيء الجو العام وسيجعل الجمهور في حالة استعداد </a:t>
            </a:r>
            <a:r>
              <a:rPr lang="ar-IQ" dirty="0" smtClean="0"/>
              <a:t>للموقف الذي سيقدمه  ، </a:t>
            </a:r>
            <a:r>
              <a:rPr lang="ar-IQ" dirty="0"/>
              <a:t>وبتكرار المؤثرات والمواقف </a:t>
            </a:r>
            <a:r>
              <a:rPr lang="ar-IQ" dirty="0" smtClean="0"/>
              <a:t> </a:t>
            </a:r>
            <a:r>
              <a:rPr lang="ar-IQ" dirty="0"/>
              <a:t>تكون ابسط حركة او ايماءة يقوم بها تثير الضحك والمرح </a:t>
            </a:r>
            <a:r>
              <a:rPr lang="ar-IQ" dirty="0" smtClean="0"/>
              <a:t>او عكسه لدى </a:t>
            </a:r>
            <a:r>
              <a:rPr lang="ar-IQ" dirty="0"/>
              <a:t>الجمهور حيث ستتداعى الى مخيلته جميع المواقف والحركات الكوميدية </a:t>
            </a:r>
            <a:r>
              <a:rPr lang="ar-IQ" dirty="0" smtClean="0"/>
              <a:t>السابقة ومن </a:t>
            </a:r>
            <a:r>
              <a:rPr lang="ar-IQ" dirty="0"/>
              <a:t>منا لا يتذكر خلال تلك الحقبة الرائعة (لشارلوت) تلك الانفجارات المذهلة من المرح والضحك من مجرد رؤية اول صورة للقبعة والحذاء الشهير قبل ان يحدث أي تمثيل او يظهر أي مؤثر كوميدي، بل وعند ظهور عنوان </a:t>
            </a:r>
            <a:r>
              <a:rPr lang="ar-IQ" dirty="0" smtClean="0"/>
              <a:t>الفيلم</a:t>
            </a:r>
            <a:endParaRPr lang="ar-IQ" dirty="0"/>
          </a:p>
          <a:p>
            <a:r>
              <a:rPr lang="ar-IQ" dirty="0"/>
              <a:t>وتهيئة الجو العام للضحك امر في غاية الاهمية في الكوميديا </a:t>
            </a:r>
            <a:r>
              <a:rPr lang="ar-IQ" dirty="0" smtClean="0"/>
              <a:t>فالفن </a:t>
            </a:r>
            <a:r>
              <a:rPr lang="ar-IQ" dirty="0"/>
              <a:t>الكوميدي ايا كان مصدره هو في حاجة الى الجو النفسي المرح الذي يسبق التمثيل ومؤثراته </a:t>
            </a:r>
            <a:r>
              <a:rPr lang="ar-IQ" dirty="0" smtClean="0"/>
              <a:t>الكوميدية </a:t>
            </a:r>
            <a:r>
              <a:rPr lang="ar-IQ" dirty="0"/>
              <a:t>فعندما يقول الممثل حوارا كوميديا او يؤدي حركة ما او يتلاعب بالمظهر الجسدي يضحك المشاهد، لكنه غالبا ما يضحك لانه سبق ان وضع نفسه في حالة مزاجية مواتية للضحك، والممثل الكوميدي يظهر مقومات ملحوظة في تكوينه الخلقي مثل ارادة التحول وغزارة الحركة ودوام روح اللعب والمركب الاستعراضي</a:t>
            </a:r>
            <a:r>
              <a:rPr lang="ar-IQ" dirty="0" smtClean="0"/>
              <a:t>.</a:t>
            </a:r>
            <a:endParaRPr lang="ar-IQ" dirty="0"/>
          </a:p>
        </p:txBody>
      </p:sp>
    </p:spTree>
    <p:extLst>
      <p:ext uri="{BB962C8B-B14F-4D97-AF65-F5344CB8AC3E}">
        <p14:creationId xmlns:p14="http://schemas.microsoft.com/office/powerpoint/2010/main" val="1109102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134" y="332656"/>
            <a:ext cx="8928992" cy="5632311"/>
          </a:xfrm>
          <a:prstGeom prst="rect">
            <a:avLst/>
          </a:prstGeom>
        </p:spPr>
        <p:txBody>
          <a:bodyPr wrap="square">
            <a:spAutoFit/>
          </a:bodyPr>
          <a:lstStyle/>
          <a:p>
            <a:r>
              <a:rPr lang="ar-IQ" sz="2000" dirty="0" smtClean="0"/>
              <a:t>وان الممثلين </a:t>
            </a:r>
            <a:r>
              <a:rPr lang="ar-IQ" sz="2000" dirty="0"/>
              <a:t>الكوميديين </a:t>
            </a:r>
            <a:r>
              <a:rPr lang="ar-IQ" sz="2000" dirty="0" smtClean="0"/>
              <a:t>ينقسمون الى </a:t>
            </a:r>
            <a:r>
              <a:rPr lang="ar-IQ" sz="2000" dirty="0"/>
              <a:t>مجموعتين المجموعة الاولى يمتلك اصحابها ملامح مضحكة وتشوها في الشكل واستعدادا للنزق وهي صفات تخدم نوعا من التمثيل يقوم على التحقير اما المجموعة الثانية  فلأصحابها مظهر جسمي مقبول ولديهم ايضا مؤهلات السحر </a:t>
            </a:r>
            <a:r>
              <a:rPr lang="ar-IQ" sz="2000" dirty="0" smtClean="0"/>
              <a:t>والجاذبية فالمظهر </a:t>
            </a:r>
            <a:r>
              <a:rPr lang="ar-IQ" sz="2000" dirty="0"/>
              <a:t>الخارجي </a:t>
            </a:r>
            <a:r>
              <a:rPr lang="ar-IQ" sz="2000" dirty="0" smtClean="0"/>
              <a:t>لا صحاب </a:t>
            </a:r>
            <a:r>
              <a:rPr lang="ar-IQ" sz="2000" dirty="0"/>
              <a:t>المجموعة الاولى يحوي خصائص شاذة غير مألوفة او قبحا في الجسم او الوجه وهذه الخصائص تقلل في ذاتها من القيمة والقدر حيث ان اساليبهم التي تستغل المظهر الخارجي تمضي في اتجاه انتقاص القيمة وفي اتجاه </a:t>
            </a:r>
            <a:r>
              <a:rPr lang="ar-IQ" sz="2000" dirty="0" smtClean="0"/>
              <a:t>التحقير فهناك </a:t>
            </a:r>
            <a:r>
              <a:rPr lang="ar-IQ" sz="2000" dirty="0"/>
              <a:t>طائفة من الممثلين الكوميديين يكشفون عن انفسهم بطريقة كوميدية من خلال هذا الشيء الذي يعيبهم او ينقصهم فهم يملكون بعدا جسديا طبيعيا فيه عيب او نقص ما والمهم هو ليس هذا العيب او النقيصة بحد ذاتها ولكن في كيفية توظيفها في الكوميديا، حيث يتحكم المظهر الجسمي في تشكيل التعبير الكوميدي ، فالبدين ذو الهيئة المستديرة يبدو مضحكا بسبب كرشه المسرف في ضخامته وكذلك الاحول او المفرط في الطول او القزم او صاحب الوجه القبيح او من يملك الاسنان البارزة.. الخ</a:t>
            </a:r>
            <a:r>
              <a:rPr lang="ar-IQ" sz="2000" dirty="0" smtClean="0"/>
              <a:t>،  ولا </a:t>
            </a:r>
            <a:r>
              <a:rPr lang="ar-IQ" sz="2000" dirty="0"/>
              <a:t>شك ان الامكانات الكوميدية سوف تتعاظم حين يكون للمظهر الجسمي طابع المبالغة وله صورة قابلة لاثارة الضحك لكن على شرط ان يعرف الفنان كيف يستخدمها بكل ما فيها من غرابة ومن </a:t>
            </a:r>
            <a:r>
              <a:rPr lang="ar-IQ" sz="2000" dirty="0" smtClean="0"/>
              <a:t>تحقير ومن </a:t>
            </a:r>
            <a:r>
              <a:rPr lang="ar-IQ" sz="2000" dirty="0"/>
              <a:t>الممثلين الذين وظفوا البعد الجسدي الطبيعي في الكوميديا عبد الفتاح القصري الذي امتاز بقصر قامته والحول في العين واسماعيل ياسين الذي امتاز بوجهه القبيح وفمه الواسع الكبير ويونس شلبي الذي امتاز ببدانته واخرون غيرهم.</a:t>
            </a:r>
          </a:p>
        </p:txBody>
      </p:sp>
    </p:spTree>
    <p:extLst>
      <p:ext uri="{BB962C8B-B14F-4D97-AF65-F5344CB8AC3E}">
        <p14:creationId xmlns:p14="http://schemas.microsoft.com/office/powerpoint/2010/main" val="3848180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0"/>
            <a:ext cx="8856984" cy="6740307"/>
          </a:xfrm>
          <a:prstGeom prst="rect">
            <a:avLst/>
          </a:prstGeom>
        </p:spPr>
        <p:txBody>
          <a:bodyPr wrap="square">
            <a:spAutoFit/>
          </a:bodyPr>
          <a:lstStyle/>
          <a:p>
            <a:r>
              <a:rPr lang="ar-IQ" dirty="0"/>
              <a:t>ثانيا:-التقنية:-</a:t>
            </a:r>
          </a:p>
          <a:p>
            <a:r>
              <a:rPr lang="ar-IQ" dirty="0"/>
              <a:t>تعتبر التقنية المتطلب الثاني لفن التمثيل وهي المكملة للموهبة والتقنية </a:t>
            </a:r>
            <a:r>
              <a:rPr lang="ar-IQ" dirty="0" smtClean="0"/>
              <a:t>هي مجموعة </a:t>
            </a:r>
            <a:r>
              <a:rPr lang="ar-IQ" dirty="0"/>
              <a:t>الوسائل والحيل التي يوظفها الفنان لكي يجسد موضوعه على صورة منجز ابداعي </a:t>
            </a:r>
            <a:r>
              <a:rPr lang="ar-IQ" dirty="0" smtClean="0"/>
              <a:t>فني</a:t>
            </a:r>
            <a:r>
              <a:rPr lang="ar-IQ" dirty="0"/>
              <a:t> </a:t>
            </a:r>
            <a:r>
              <a:rPr lang="ar-IQ" dirty="0" smtClean="0"/>
              <a:t> وهكذا </a:t>
            </a:r>
            <a:r>
              <a:rPr lang="ar-IQ" dirty="0"/>
              <a:t>نجد ان التمثيل موهبة تصقلها وتنميها التقنية والدراسة والخبرة تعمل كمنظومة واحدة، وغرض التقنية هو اعداد وسائل الممثل المتمثلة بالجسد والصوت الاعداد الامثل والحرفي واضافة مهارات جديدة الى مهاراته الحاضرة بالاضافة الى تطوير حرفية الممثل.</a:t>
            </a:r>
          </a:p>
          <a:p>
            <a:r>
              <a:rPr lang="ar-IQ" dirty="0"/>
              <a:t>وتشمل المنظومة التعبيرية للممثل عنصرين هما (الجسد والصوت) </a:t>
            </a:r>
            <a:r>
              <a:rPr lang="ar-IQ" dirty="0" smtClean="0"/>
              <a:t>فالجسد </a:t>
            </a:r>
            <a:r>
              <a:rPr lang="ar-IQ" dirty="0"/>
              <a:t>هو الاداة البصرية لايصال مضمون العرض، اما الصوت فهو الاداة السمعية للتوصيل، وعليه فأن الايصال التقني الخاص بالممثل يشمل في ارساله على الجانب البصري والجانب السمعي، وهنا يستلزم عمل الممثل ايجاد نسق موحد لتلك القنوات في وحدة </a:t>
            </a:r>
            <a:r>
              <a:rPr lang="ar-IQ" dirty="0" smtClean="0"/>
              <a:t>مركبة</a:t>
            </a:r>
            <a:r>
              <a:rPr lang="ar-IQ" dirty="0"/>
              <a:t> </a:t>
            </a:r>
            <a:r>
              <a:rPr lang="ar-IQ" dirty="0" smtClean="0"/>
              <a:t> وقد </a:t>
            </a:r>
            <a:r>
              <a:rPr lang="ar-IQ" dirty="0"/>
              <a:t>حرصت مدارس ومناهج التمثيل العديدة في العصر الحديث على ان تضمن تنظيراتها وطروحاتها اليات وتقنيات لعمل الممثل ومن تلك المناهج منهج ستانسلافسكي الذي ينقسم الى </a:t>
            </a:r>
            <a:r>
              <a:rPr lang="ar-IQ" dirty="0" smtClean="0"/>
              <a:t>جزئيين </a:t>
            </a:r>
            <a:r>
              <a:rPr lang="ar-IQ" dirty="0"/>
              <a:t>اساسيين هما:-</a:t>
            </a:r>
          </a:p>
          <a:p>
            <a:r>
              <a:rPr lang="ar-IQ" dirty="0"/>
              <a:t>1.	عمل الممثل الداخلي والخارجي فيما يتعلق بنفسه (التكنيك الداخلي).</a:t>
            </a:r>
          </a:p>
          <a:p>
            <a:r>
              <a:rPr lang="ar-IQ" dirty="0"/>
              <a:t>2.	عمل الممثل الداخلي والخارجي فيما يتعلق بدوره (التكنيك الخارجي).</a:t>
            </a:r>
          </a:p>
          <a:p>
            <a:r>
              <a:rPr lang="ar-IQ" dirty="0"/>
              <a:t>ومع ظهور منهج ستانسلافسكي تحول التركيز من التكنيك الخارجي الى التكنيك  الداخلي. </a:t>
            </a:r>
          </a:p>
          <a:p>
            <a:r>
              <a:rPr lang="ar-IQ" dirty="0"/>
              <a:t>ويقوم عمل الممثل الداخلي فيما يتعلق بنفسه على تكنيك سايكولوجي او تتلخص مفردات العمل التدريبي من الجانب التقني الداخلي على استخدام (لو السحرية)، الظروف المعطاة ، الخيال، الذاكرة الانفعالية، الشعور بالصدق ، تقسيم الدور الى وحدات فضلا عن اكتشاف المحركات النفسية الثلاث الخاصة بالعملية الابداعية، وهي (العقل، الارادة، الشعور).</a:t>
            </a:r>
          </a:p>
          <a:p>
            <a:r>
              <a:rPr lang="ar-IQ" dirty="0"/>
              <a:t>اما الجانب التقني الخارجي فهو الخاص باعداد الجسد والصوت ضمن مواصفات فسيولوجية ،تهيئ للممثل قاعدة من التعبير الجسدي </a:t>
            </a:r>
            <a:r>
              <a:rPr lang="ar-IQ" dirty="0" smtClean="0"/>
              <a:t>والصوتي. وعلى </a:t>
            </a:r>
            <a:r>
              <a:rPr lang="ar-IQ" dirty="0"/>
              <a:t>الممثل ان لا يعيش في صميم دوره فحسب بل يجب ان يبرزه ويعطيه المظهر الخارجي ولابراز الحياة الداخلية الدقيقة  يجب ان يلاحظ الممثل كل ما هو جسدي وصوتي معا بعناية لكي يبرز ادق المشاعر بمنتهى الحساسية والدقة.</a:t>
            </a:r>
          </a:p>
        </p:txBody>
      </p:sp>
    </p:spTree>
    <p:extLst>
      <p:ext uri="{BB962C8B-B14F-4D97-AF65-F5344CB8AC3E}">
        <p14:creationId xmlns:p14="http://schemas.microsoft.com/office/powerpoint/2010/main" val="1687648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211" y="188640"/>
            <a:ext cx="8928992" cy="6186309"/>
          </a:xfrm>
          <a:prstGeom prst="rect">
            <a:avLst/>
          </a:prstGeom>
        </p:spPr>
        <p:txBody>
          <a:bodyPr wrap="square">
            <a:spAutoFit/>
          </a:bodyPr>
          <a:lstStyle/>
          <a:p>
            <a:r>
              <a:rPr lang="ar-IQ" dirty="0"/>
              <a:t>والوسائل التعبيرية للممثل ترتبط بعناصر اساسية لتقنية الممثل تكمن في </a:t>
            </a:r>
            <a:r>
              <a:rPr lang="ar-IQ" dirty="0" smtClean="0"/>
              <a:t>الصوت </a:t>
            </a:r>
            <a:r>
              <a:rPr lang="ar-IQ" dirty="0"/>
              <a:t>والالقاء ، تعابير الوجه، التمثيل الصامت، البراعة، والفصاحة، والسهولة في التلوين الطبيعي للكلمات والجمل، ان كل عنصر من هذه العناصر يصل عادة الى  المستوى الذي طور اليه الممثل قابليته نحو اتقان هذه الجوانب </a:t>
            </a:r>
            <a:r>
              <a:rPr lang="ar-IQ" dirty="0" smtClean="0"/>
              <a:t>التقنية ومن </a:t>
            </a:r>
            <a:r>
              <a:rPr lang="ar-IQ" dirty="0"/>
              <a:t>اجل اتقان الممثل لدوره يجب عليه </a:t>
            </a:r>
            <a:r>
              <a:rPr lang="ar-IQ" dirty="0" smtClean="0"/>
              <a:t>ان يفكر </a:t>
            </a:r>
            <a:r>
              <a:rPr lang="ar-IQ" dirty="0"/>
              <a:t>ويحلل قبل التصوير في معنى ونية الشخصية في نصه، وتأثير زوايا التصوير على تفسيره لمشهده وقوة الحوار على خلق الشخصية هذه العناصر يجب ان يتم امتصاصها واخفاؤها ضمن تكنيكه بحيث تظهر فقط كمجموعة غرائز اكثر منها مهارات او </a:t>
            </a:r>
            <a:r>
              <a:rPr lang="ar-IQ" dirty="0" smtClean="0"/>
              <a:t>معرفة</a:t>
            </a:r>
            <a:r>
              <a:rPr lang="ar-IQ" dirty="0"/>
              <a:t> </a:t>
            </a:r>
            <a:r>
              <a:rPr lang="ar-IQ" dirty="0" smtClean="0"/>
              <a:t> أي </a:t>
            </a:r>
            <a:r>
              <a:rPr lang="ar-IQ" dirty="0"/>
              <a:t>انه على الممثل ان يضع في اعتباره اخضاع تقنيته ومهاراته الى التقنية السينمائية ، حيث ان الوسيط السينمائي يمتاز بوجود الكاميرا والمايكروفون كقناتين للاتصال بين الممثل والجمهور.</a:t>
            </a:r>
          </a:p>
          <a:p>
            <a:r>
              <a:rPr lang="ar-IQ" dirty="0"/>
              <a:t>ومهارة الممثل </a:t>
            </a:r>
            <a:r>
              <a:rPr lang="ar-IQ" dirty="0" smtClean="0"/>
              <a:t> </a:t>
            </a:r>
            <a:r>
              <a:rPr lang="ar-IQ" dirty="0"/>
              <a:t>هي من اهم المستلزمات في عمله </a:t>
            </a:r>
            <a:r>
              <a:rPr lang="ar-IQ" dirty="0" smtClean="0"/>
              <a:t> فاذا </a:t>
            </a:r>
            <a:r>
              <a:rPr lang="ar-IQ" dirty="0"/>
              <a:t>كانت المصداقية و(القدرة على التصديق) هي نسيج وغلاف التمثيل السينمائي، اذن فالمهارة هي ارقى خيط فيه، ان المهارة في السينما هي مهارة فعل اقل ما يمكن لتحقيق تمييز دقيق في </a:t>
            </a:r>
            <a:r>
              <a:rPr lang="ar-IQ" dirty="0" smtClean="0"/>
              <a:t>المعنى</a:t>
            </a:r>
            <a:r>
              <a:rPr lang="ar-IQ" dirty="0"/>
              <a:t> </a:t>
            </a:r>
          </a:p>
          <a:p>
            <a:r>
              <a:rPr lang="ar-IQ" dirty="0"/>
              <a:t>ومهارة الممثل </a:t>
            </a:r>
            <a:r>
              <a:rPr lang="ar-IQ" dirty="0" smtClean="0"/>
              <a:t> </a:t>
            </a:r>
            <a:r>
              <a:rPr lang="ar-IQ" dirty="0"/>
              <a:t>تكمن في اداءه لابسط حركة او ايماءة تكون قادرة على اضحاك </a:t>
            </a:r>
            <a:r>
              <a:rPr lang="ar-IQ" dirty="0" smtClean="0"/>
              <a:t> </a:t>
            </a:r>
            <a:r>
              <a:rPr lang="ar-IQ" smtClean="0"/>
              <a:t>او ابكاء الجمهور </a:t>
            </a:r>
            <a:r>
              <a:rPr lang="ar-IQ" dirty="0"/>
              <a:t>وذلك للبراعة التي يمتلكها الممثل </a:t>
            </a:r>
            <a:r>
              <a:rPr lang="ar-IQ" dirty="0" smtClean="0"/>
              <a:t>وتستطيع </a:t>
            </a:r>
            <a:r>
              <a:rPr lang="ar-IQ" dirty="0"/>
              <a:t>سمتا البراعة والتفاصيل الدقيقة معا ان تتطورا عبر حسن تلقي الممثل للتنويعات في السلوك الانساني، انهما متصلتان بالتشخيص السينمائي، سواء كتقنية ام كفن، ان الممثل السينمائي الملتزم سيسيطر على تقنيته ويحولها الى </a:t>
            </a:r>
            <a:r>
              <a:rPr lang="ar-IQ" dirty="0" smtClean="0"/>
              <a:t>فن</a:t>
            </a:r>
            <a:r>
              <a:rPr lang="ar-IQ" dirty="0"/>
              <a:t> </a:t>
            </a:r>
            <a:r>
              <a:rPr lang="ar-IQ" dirty="0" smtClean="0"/>
              <a:t> </a:t>
            </a:r>
            <a:r>
              <a:rPr lang="ar-IQ" dirty="0"/>
              <a:t>وغاية الممثل هو اقناع المشاهد بصدق الشخصية التي </a:t>
            </a:r>
            <a:r>
              <a:rPr lang="ar-IQ" dirty="0" smtClean="0"/>
              <a:t>يجسدها فالاقناع </a:t>
            </a:r>
            <a:r>
              <a:rPr lang="ar-IQ" dirty="0"/>
              <a:t>اساسي بالنسبة لحرفة الممثل السينمائي في الواقع يمكن للمرء ان يركز على ذلك كاساس للتمثيل </a:t>
            </a:r>
            <a:r>
              <a:rPr lang="ar-IQ" dirty="0" smtClean="0"/>
              <a:t>السينمائي  وان </a:t>
            </a:r>
            <a:r>
              <a:rPr lang="ar-IQ" dirty="0"/>
              <a:t>انعدام الاقناع سيظهر زيف التمثيل، فالاقناع في السينما هو العنصر الحاسم للنجاح، وعندما يبدأ الممثل مقاربته للتشخيص فانه يحدد بداية افعال الشخصية ومواقفها ويجد وسائل لتجسيد هذه الافعال ذهنيا وجسديا عبر سلوك مقنع "ومن اجل انتاج سلوك مثير للاهتمام امام الكاميرا يجب على الممثل ان يركز على عناصر ثلاثة للتشخيص: </a:t>
            </a:r>
            <a:r>
              <a:rPr lang="ar-IQ" dirty="0" smtClean="0"/>
              <a:t>الداخلي ، الخارجي، التقمص</a:t>
            </a:r>
            <a:r>
              <a:rPr lang="ar-IQ" dirty="0"/>
              <a:t> </a:t>
            </a:r>
          </a:p>
        </p:txBody>
      </p:sp>
    </p:spTree>
    <p:extLst>
      <p:ext uri="{BB962C8B-B14F-4D97-AF65-F5344CB8AC3E}">
        <p14:creationId xmlns:p14="http://schemas.microsoft.com/office/powerpoint/2010/main" val="1576855713"/>
      </p:ext>
    </p:extLst>
  </p:cSld>
  <p:clrMapOvr>
    <a:masterClrMapping/>
  </p:clrMapOvr>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571</TotalTime>
  <Words>1805</Words>
  <Application>Microsoft Office PowerPoint</Application>
  <PresentationFormat>عرض على الشاشة (3:4)‏</PresentationFormat>
  <Paragraphs>31</Paragraphs>
  <Slides>8</Slides>
  <Notes>1</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دفق الهواء</vt:lpstr>
      <vt:lpstr>مهارات الممثل السينمائي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مهام مصمم الازياء والمكياج</dc:title>
  <dc:creator>رونق</dc:creator>
  <cp:lastModifiedBy>al marsa</cp:lastModifiedBy>
  <cp:revision>35</cp:revision>
  <dcterms:created xsi:type="dcterms:W3CDTF">2015-11-23T11:59:52Z</dcterms:created>
  <dcterms:modified xsi:type="dcterms:W3CDTF">2021-05-09T07:52:59Z</dcterms:modified>
</cp:coreProperties>
</file>